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14" r:id="rId13"/>
  </p:sldMasterIdLst>
  <p:notesMasterIdLst>
    <p:notesMasterId r:id="rId41"/>
  </p:notesMasterIdLst>
  <p:sldIdLst>
    <p:sldId id="369" r:id="rId14"/>
    <p:sldId id="370" r:id="rId15"/>
    <p:sldId id="268" r:id="rId16"/>
    <p:sldId id="344" r:id="rId17"/>
    <p:sldId id="345" r:id="rId18"/>
    <p:sldId id="347" r:id="rId19"/>
    <p:sldId id="348" r:id="rId20"/>
    <p:sldId id="349" r:id="rId21"/>
    <p:sldId id="350" r:id="rId22"/>
    <p:sldId id="353" r:id="rId23"/>
    <p:sldId id="381" r:id="rId24"/>
    <p:sldId id="379" r:id="rId25"/>
    <p:sldId id="377" r:id="rId26"/>
    <p:sldId id="356" r:id="rId27"/>
    <p:sldId id="357" r:id="rId28"/>
    <p:sldId id="358" r:id="rId29"/>
    <p:sldId id="359" r:id="rId30"/>
    <p:sldId id="374" r:id="rId31"/>
    <p:sldId id="363" r:id="rId32"/>
    <p:sldId id="364" r:id="rId33"/>
    <p:sldId id="365" r:id="rId34"/>
    <p:sldId id="375" r:id="rId35"/>
    <p:sldId id="366" r:id="rId36"/>
    <p:sldId id="368" r:id="rId37"/>
    <p:sldId id="367" r:id="rId38"/>
    <p:sldId id="371" r:id="rId39"/>
    <p:sldId id="37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8766" autoAdjust="0"/>
  </p:normalViewPr>
  <p:slideViewPr>
    <p:cSldViewPr snapToGrid="0">
      <p:cViewPr varScale="1">
        <p:scale>
          <a:sx n="92" d="100"/>
          <a:sy n="92" d="100"/>
        </p:scale>
        <p:origin x="1278" y="84"/>
      </p:cViewPr>
      <p:guideLst/>
    </p:cSldViewPr>
  </p:slideViewPr>
  <p:outlineViewPr>
    <p:cViewPr>
      <p:scale>
        <a:sx n="33" d="100"/>
        <a:sy n="33" d="100"/>
      </p:scale>
      <p:origin x="0" y="-9048"/>
    </p:cViewPr>
  </p:outlineViewPr>
  <p:notesTextViewPr>
    <p:cViewPr>
      <p:scale>
        <a:sx n="1" d="1"/>
        <a:sy n="1" d="1"/>
      </p:scale>
      <p:origin x="0" y="0"/>
    </p:cViewPr>
  </p:notesTextViewPr>
  <p:sorterViewPr>
    <p:cViewPr>
      <p:scale>
        <a:sx n="100" d="100"/>
        <a:sy n="100" d="100"/>
      </p:scale>
      <p:origin x="0" y="-438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20" Type="http://schemas.openxmlformats.org/officeDocument/2006/relationships/slide" Target="slides/slide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16/03/2014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1690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1442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69598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01486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100831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3/16/2014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22563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5174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24108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Finance (CM+ Insurance)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Risk/Analytics</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ESG/ALM </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Media</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Encode/Transcode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Analytics</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Life science</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Genomics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Cell profiling</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Engineering/Universities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Some optimisation simulations</a:t>
            </a:r>
            <a:endParaRPr lang="en-GB" sz="2400" b="1" dirty="0" smtClean="0">
              <a:solidFill>
                <a:srgbClr val="FF0000"/>
              </a:solidFill>
              <a:effectLst>
                <a:outerShdw blurRad="63500" algn="ctr" rotWithShape="0">
                  <a:srgbClr val="FFFFFF">
                    <a:alpha val="50000"/>
                  </a:srgbClr>
                </a:outerShdw>
              </a:effectLst>
            </a:endParaRPr>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40813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With high</a:t>
            </a:r>
            <a:r>
              <a:rPr lang="en-US" baseline="0" dirty="0" smtClean="0"/>
              <a:t> bandwidth low latency interconnects</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8</a:t>
            </a:fld>
            <a:endParaRPr lang="en-GB"/>
          </a:p>
        </p:txBody>
      </p:sp>
    </p:spTree>
    <p:extLst>
      <p:ext uri="{BB962C8B-B14F-4D97-AF65-F5344CB8AC3E}">
        <p14:creationId xmlns:p14="http://schemas.microsoft.com/office/powerpoint/2010/main" val="248153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MS-MPI</a:t>
            </a:r>
            <a:r>
              <a:rPr lang="en-GB" baseline="0" dirty="0" smtClean="0"/>
              <a:t> provides an </a:t>
            </a:r>
            <a:r>
              <a:rPr lang="en-GB" baseline="0" dirty="0" err="1" smtClean="0"/>
              <a:t>mpiexec.exec</a:t>
            </a:r>
            <a:r>
              <a:rPr lang="en-GB" baseline="0" dirty="0" smtClean="0"/>
              <a:t> which can be used to execute application nodes on the cluster and pass messages and collect results</a:t>
            </a:r>
          </a:p>
          <a:p>
            <a:r>
              <a:rPr lang="en-GB" baseline="0" dirty="0" err="1" smtClean="0"/>
              <a:t>NetworkDirect</a:t>
            </a:r>
            <a:r>
              <a:rPr lang="en-GB" baseline="0" dirty="0" smtClean="0"/>
              <a:t> skips Winsock and TCP/IP stack so has a much faster completion time and uses less CPU cycles</a:t>
            </a:r>
          </a:p>
          <a:p>
            <a:r>
              <a:rPr lang="en-GB" baseline="0" dirty="0" smtClean="0"/>
              <a:t>MPI is used for inter-process communication and MS-MPI contains 160 APIs which allow messages to be sent and received from the processes which are part of </a:t>
            </a:r>
            <a:r>
              <a:rPr lang="en-GB" baseline="0" smtClean="0"/>
              <a:t>the communicator</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2126590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00218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04222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4.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609600" y="2133600"/>
            <a:ext cx="1996432"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1"/>
            <a:ext cx="8363939" cy="531428"/>
          </a:xfrm>
        </p:spPr>
        <p:txBody>
          <a:bodyPr/>
          <a:lstStyle>
            <a:lvl1pPr marL="0" indent="0">
              <a:spcBef>
                <a:spcPts val="0"/>
              </a:spcBef>
              <a:spcAft>
                <a:spcPts val="506"/>
              </a:spcAft>
              <a:buNone/>
              <a:defRPr sz="2249" spc="-56" baseline="0">
                <a:latin typeface="Segoe UI Light" pitchFamily="34" charset="0"/>
              </a:defRPr>
            </a:lvl1pPr>
            <a:lvl2pPr marL="0" indent="0">
              <a:spcBef>
                <a:spcPts val="0"/>
              </a:spcBef>
              <a:spcAft>
                <a:spcPts val="225"/>
              </a:spcAft>
              <a:buNone/>
              <a:defRPr sz="1125" spc="-28" baseline="0"/>
            </a:lvl2pPr>
            <a:lvl3pPr marL="0" indent="0">
              <a:spcBef>
                <a:spcPts val="0"/>
              </a:spcBef>
              <a:spcAft>
                <a:spcPts val="225"/>
              </a:spcAft>
              <a:buNone/>
              <a:defRPr sz="1125"/>
            </a:lvl3pPr>
            <a:lvl4pPr marL="0" indent="0">
              <a:spcBef>
                <a:spcPts val="0"/>
              </a:spcBef>
              <a:spcAft>
                <a:spcPts val="225"/>
              </a:spcAft>
              <a:buNone/>
              <a:defRPr/>
            </a:lvl4pPr>
            <a:lvl5pPr marL="0" indent="0">
              <a:spcBef>
                <a:spcPts val="0"/>
              </a:spcBef>
              <a:spcAft>
                <a:spcPts val="225"/>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2796314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4"/>
            <a:ext cx="8363939" cy="11253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28161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4"/>
            <a:ext cx="8363939" cy="112530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01856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85966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27733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0020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38876"/>
            <a:ext cx="9144001" cy="619126"/>
          </a:xfrm>
          <a:solidFill>
            <a:srgbClr val="FFFF99"/>
          </a:solidFill>
        </p:spPr>
        <p:txBody>
          <a:bodyPr wrap="square" lIns="114301" tIns="57149" rIns="114301" bIns="57149" anchor="b" anchorCtr="0">
            <a:noAutofit/>
          </a:bodyPr>
          <a:lstStyle>
            <a:lvl1pPr algn="r">
              <a:buFont typeface="Arial" pitchFamily="34" charset="0"/>
              <a:buNone/>
              <a:defRPr spc="-2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40213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768476"/>
            <a:ext cx="8423525" cy="685444"/>
          </a:xfrm>
        </p:spPr>
        <p:txBody>
          <a:bodyPr/>
          <a:lstStyle>
            <a:lvl1pPr marL="0" indent="0">
              <a:buNone/>
              <a:defRPr sz="4949" i="0" spc="-56"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3219168"/>
            <a:ext cx="5636696" cy="249299"/>
          </a:xfrm>
        </p:spPr>
        <p:txBody>
          <a:bodyPr/>
          <a:lstStyle>
            <a:lvl1pPr marL="0" indent="0">
              <a:buNone/>
              <a:defRPr spc="-56"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45142391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5159592"/>
            <a:ext cx="5486400" cy="207749"/>
          </a:xfrm>
        </p:spPr>
        <p:txBody>
          <a:bodyPr anchor="b"/>
          <a:lstStyle>
            <a:lvl1pPr algn="l">
              <a:defRPr sz="1500" b="1"/>
            </a:lvl1pPr>
          </a:lstStyle>
          <a:p>
            <a:r>
              <a:rPr lang="en-US" smtClean="0"/>
              <a:t>Click to edit Master title style</a:t>
            </a:r>
            <a:endParaRPr lang="en-GB"/>
          </a:p>
        </p:txBody>
      </p:sp>
      <p:sp>
        <p:nvSpPr>
          <p:cNvPr id="3" name="Picture Placeholder 2"/>
          <p:cNvSpPr>
            <a:spLocks noGrp="1"/>
          </p:cNvSpPr>
          <p:nvPr>
            <p:ph type="pic" idx="1"/>
          </p:nvPr>
        </p:nvSpPr>
        <p:spPr>
          <a:xfrm>
            <a:off x="1792289" y="612776"/>
            <a:ext cx="5486400" cy="332270"/>
          </a:xfrm>
        </p:spPr>
        <p:txBody>
          <a:bodyPr/>
          <a:lstStyle>
            <a:lvl1pPr marL="0" indent="0">
              <a:buNone/>
              <a:defRPr sz="2399"/>
            </a:lvl1pPr>
            <a:lvl2pPr marL="342832" indent="0">
              <a:buNone/>
              <a:defRPr sz="2099"/>
            </a:lvl2pPr>
            <a:lvl3pPr marL="685663" indent="0">
              <a:buNone/>
              <a:defRPr sz="1800"/>
            </a:lvl3pPr>
            <a:lvl4pPr marL="1028495" indent="0">
              <a:buNone/>
              <a:defRPr sz="1500"/>
            </a:lvl4pPr>
            <a:lvl5pPr marL="1371326" indent="0">
              <a:buNone/>
              <a:defRPr sz="1500"/>
            </a:lvl5pPr>
            <a:lvl6pPr marL="1714157" indent="0">
              <a:buNone/>
              <a:defRPr sz="1500"/>
            </a:lvl6pPr>
            <a:lvl7pPr marL="2056988" indent="0">
              <a:buNone/>
              <a:defRPr sz="1500"/>
            </a:lvl7pPr>
            <a:lvl8pPr marL="2399820" indent="0">
              <a:buNone/>
              <a:defRPr sz="1500"/>
            </a:lvl8pPr>
            <a:lvl9pPr marL="2742651" indent="0">
              <a:buNone/>
              <a:defRPr sz="1500"/>
            </a:lvl9pPr>
          </a:lstStyle>
          <a:p>
            <a:endParaRPr lang="en-GB"/>
          </a:p>
        </p:txBody>
      </p:sp>
      <p:sp>
        <p:nvSpPr>
          <p:cNvPr id="4" name="Text Placeholder 3"/>
          <p:cNvSpPr>
            <a:spLocks noGrp="1"/>
          </p:cNvSpPr>
          <p:nvPr>
            <p:ph type="body" sz="half" idx="2"/>
          </p:nvPr>
        </p:nvSpPr>
        <p:spPr>
          <a:xfrm>
            <a:off x="1792289" y="5367340"/>
            <a:ext cx="5486400" cy="145424"/>
          </a:xfrm>
        </p:spPr>
        <p:txBody>
          <a:bodyPr/>
          <a:lstStyle>
            <a:lvl1pPr marL="0" indent="0">
              <a:buNone/>
              <a:defRPr sz="1050"/>
            </a:lvl1pPr>
            <a:lvl2pPr marL="342832" indent="0">
              <a:buNone/>
              <a:defRPr sz="900"/>
            </a:lvl2pPr>
            <a:lvl3pPr marL="685663" indent="0">
              <a:buNone/>
              <a:defRPr sz="750"/>
            </a:lvl3pPr>
            <a:lvl4pPr marL="1028495" indent="0">
              <a:buNone/>
              <a:defRPr sz="675"/>
            </a:lvl4pPr>
            <a:lvl5pPr marL="1371326" indent="0">
              <a:buNone/>
              <a:defRPr sz="675"/>
            </a:lvl5pPr>
            <a:lvl6pPr marL="1714157" indent="0">
              <a:buNone/>
              <a:defRPr sz="675"/>
            </a:lvl6pPr>
            <a:lvl7pPr marL="2056988" indent="0">
              <a:buNone/>
              <a:defRPr sz="675"/>
            </a:lvl7pPr>
            <a:lvl8pPr marL="2399820" indent="0">
              <a:buNone/>
              <a:defRPr sz="675"/>
            </a:lvl8pPr>
            <a:lvl9pPr marL="2742651"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smtClean="0">
                <a:solidFill>
                  <a:srgbClr val="000000"/>
                </a:solidFill>
              </a:rPr>
              <a:pPr/>
              <a:t>16/03/2014</a:t>
            </a:fld>
            <a:endParaRPr lang="en-GB">
              <a:solidFill>
                <a:srgbClr val="000000"/>
              </a:solidFill>
            </a:endParaRPr>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GB">
              <a:solidFill>
                <a:srgbClr val="000000"/>
              </a:solidFill>
            </a:endParaRPr>
          </a:p>
        </p:txBody>
      </p:sp>
      <p:sp>
        <p:nvSpPr>
          <p:cNvPr id="7" name="Slide Number Placeholder 6"/>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23930476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425758"/>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2" y="3886202"/>
            <a:ext cx="6400800" cy="249299"/>
          </a:xfrm>
        </p:spPr>
        <p:txBody>
          <a:bodyPr/>
          <a:lstStyle>
            <a:lvl1pPr marL="0" indent="0" algn="ctr">
              <a:buNone/>
              <a:defRPr>
                <a:solidFill>
                  <a:schemeClr val="tx1">
                    <a:tint val="75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7" indent="0" algn="ctr">
              <a:buNone/>
              <a:defRPr>
                <a:solidFill>
                  <a:schemeClr val="tx1">
                    <a:tint val="75000"/>
                  </a:schemeClr>
                </a:solidFill>
              </a:defRPr>
            </a:lvl6pPr>
            <a:lvl7pPr marL="2056988" indent="0" algn="ctr">
              <a:buNone/>
              <a:defRPr>
                <a:solidFill>
                  <a:schemeClr val="tx1">
                    <a:tint val="75000"/>
                  </a:schemeClr>
                </a:solidFill>
              </a:defRPr>
            </a:lvl7pPr>
            <a:lvl8pPr marL="2399820" indent="0" algn="ctr">
              <a:buNone/>
              <a:defRPr>
                <a:solidFill>
                  <a:schemeClr val="tx1">
                    <a:tint val="75000"/>
                  </a:schemeClr>
                </a:solidFill>
              </a:defRPr>
            </a:lvl8pPr>
            <a:lvl9pPr marL="274265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smtClean="0">
                <a:solidFill>
                  <a:srgbClr val="000000"/>
                </a:solidFill>
              </a:rPr>
              <a:pPr/>
              <a:t>16/03/2014</a:t>
            </a:fld>
            <a:endParaRPr lang="en-GB">
              <a:solidFill>
                <a:srgbClr val="000000"/>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419936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8876182"/>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768476"/>
            <a:ext cx="8423525" cy="685444"/>
          </a:xfrm>
        </p:spPr>
        <p:txBody>
          <a:bodyPr/>
          <a:lstStyle>
            <a:lvl1pPr marL="0" indent="0">
              <a:buNone/>
              <a:defRPr sz="4949" i="0" spc="-56"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384673" y="3219168"/>
            <a:ext cx="5636696" cy="249299"/>
          </a:xfrm>
        </p:spPr>
        <p:txBody>
          <a:bodyPr/>
          <a:lstStyle>
            <a:lvl1pPr marL="0" indent="0">
              <a:buNone/>
              <a:defRPr spc="-56"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599" y="5590850"/>
            <a:ext cx="1295218" cy="1142165"/>
          </a:xfrm>
          <a:prstGeom prst="rect">
            <a:avLst/>
          </a:prstGeom>
        </p:spPr>
      </p:pic>
    </p:spTree>
    <p:extLst>
      <p:ext uri="{BB962C8B-B14F-4D97-AF65-F5344CB8AC3E}">
        <p14:creationId xmlns:p14="http://schemas.microsoft.com/office/powerpoint/2010/main" val="567756989"/>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768476"/>
            <a:ext cx="8423525" cy="685444"/>
          </a:xfrm>
        </p:spPr>
        <p:txBody>
          <a:bodyPr/>
          <a:lstStyle>
            <a:lvl1pPr marL="0" indent="0">
              <a:buNone/>
              <a:defRPr sz="4949" i="0" spc="-56"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3219169"/>
            <a:ext cx="5636696" cy="249299"/>
          </a:xfrm>
        </p:spPr>
        <p:txBody>
          <a:bodyPr/>
          <a:lstStyle>
            <a:lvl1pPr marL="0" indent="0">
              <a:buNone/>
              <a:defRPr lang="en-US" sz="1800" kern="1200" spc="-56"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599" y="5590850"/>
            <a:ext cx="1295218" cy="1142165"/>
          </a:xfrm>
          <a:prstGeom prst="rect">
            <a:avLst/>
          </a:prstGeom>
        </p:spPr>
      </p:pic>
    </p:spTree>
    <p:extLst>
      <p:ext uri="{BB962C8B-B14F-4D97-AF65-F5344CB8AC3E}">
        <p14:creationId xmlns:p14="http://schemas.microsoft.com/office/powerpoint/2010/main" val="33817579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768476"/>
            <a:ext cx="8423525" cy="685444"/>
          </a:xfrm>
        </p:spPr>
        <p:txBody>
          <a:bodyPr/>
          <a:lstStyle>
            <a:lvl1pPr marL="0" indent="0">
              <a:buNone/>
              <a:defRPr lang="en-US" sz="4949" i="0" kern="1200" spc="-56"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219169"/>
            <a:ext cx="5636696" cy="249299"/>
          </a:xfrm>
        </p:spPr>
        <p:txBody>
          <a:bodyPr/>
          <a:lstStyle>
            <a:lvl1pPr marL="0" indent="0">
              <a:buNone/>
              <a:defRPr lang="en-US" sz="1800" kern="1200" spc="-56"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599" y="5590850"/>
            <a:ext cx="1295218" cy="1142165"/>
          </a:xfrm>
          <a:prstGeom prst="rect">
            <a:avLst/>
          </a:prstGeom>
        </p:spPr>
      </p:pic>
    </p:spTree>
    <p:extLst>
      <p:ext uri="{BB962C8B-B14F-4D97-AF65-F5344CB8AC3E}">
        <p14:creationId xmlns:p14="http://schemas.microsoft.com/office/powerpoint/2010/main" val="7413666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768476"/>
            <a:ext cx="8423525" cy="685444"/>
          </a:xfrm>
        </p:spPr>
        <p:txBody>
          <a:bodyPr/>
          <a:lstStyle>
            <a:lvl1pPr marL="0" indent="0">
              <a:buNone/>
              <a:defRPr lang="en-US" sz="4949" i="0" kern="1200" spc="-56"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219169"/>
            <a:ext cx="5636696" cy="249299"/>
          </a:xfrm>
        </p:spPr>
        <p:txBody>
          <a:bodyPr/>
          <a:lstStyle>
            <a:lvl1pPr marL="0" indent="0">
              <a:buNone/>
              <a:defRPr lang="en-US" sz="1800" kern="1200" spc="-56"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599" y="5590850"/>
            <a:ext cx="1295218" cy="1142165"/>
          </a:xfrm>
          <a:prstGeom prst="rect">
            <a:avLst/>
          </a:prstGeom>
        </p:spPr>
      </p:pic>
    </p:spTree>
    <p:extLst>
      <p:ext uri="{BB962C8B-B14F-4D97-AF65-F5344CB8AC3E}">
        <p14:creationId xmlns:p14="http://schemas.microsoft.com/office/powerpoint/2010/main" val="67697361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768476"/>
            <a:ext cx="8423525" cy="685444"/>
          </a:xfrm>
        </p:spPr>
        <p:txBody>
          <a:bodyPr/>
          <a:lstStyle>
            <a:lvl1pPr marL="0" indent="0">
              <a:buNone/>
              <a:defRPr lang="en-US" sz="4949" i="0" kern="1200" spc="-56"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219169"/>
            <a:ext cx="5636696" cy="249299"/>
          </a:xfrm>
        </p:spPr>
        <p:txBody>
          <a:bodyPr/>
          <a:lstStyle>
            <a:lvl1pPr marL="0" indent="0">
              <a:buNone/>
              <a:defRPr lang="en-US" sz="1800" kern="1200" spc="-56"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51429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599" y="5590850"/>
            <a:ext cx="1295218" cy="1142165"/>
          </a:xfrm>
          <a:prstGeom prst="rect">
            <a:avLst/>
          </a:prstGeom>
        </p:spPr>
      </p:pic>
    </p:spTree>
    <p:extLst>
      <p:ext uri="{BB962C8B-B14F-4D97-AF65-F5344CB8AC3E}">
        <p14:creationId xmlns:p14="http://schemas.microsoft.com/office/powerpoint/2010/main" val="1503620214"/>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132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8249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2118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7666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18013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425758"/>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2" y="3886202"/>
            <a:ext cx="6400800" cy="249299"/>
          </a:xfrm>
        </p:spPr>
        <p:txBody>
          <a:bodyPr/>
          <a:lstStyle>
            <a:lvl1pPr marL="0" indent="0" algn="ctr">
              <a:buNone/>
              <a:defRPr>
                <a:solidFill>
                  <a:schemeClr val="tx1">
                    <a:tint val="75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7" indent="0" algn="ctr">
              <a:buNone/>
              <a:defRPr>
                <a:solidFill>
                  <a:schemeClr val="tx1">
                    <a:tint val="75000"/>
                  </a:schemeClr>
                </a:solidFill>
              </a:defRPr>
            </a:lvl6pPr>
            <a:lvl7pPr marL="2056988" indent="0" algn="ctr">
              <a:buNone/>
              <a:defRPr>
                <a:solidFill>
                  <a:schemeClr val="tx1">
                    <a:tint val="75000"/>
                  </a:schemeClr>
                </a:solidFill>
              </a:defRPr>
            </a:lvl7pPr>
            <a:lvl8pPr marL="2399820" indent="0" algn="ctr">
              <a:buNone/>
              <a:defRPr>
                <a:solidFill>
                  <a:schemeClr val="tx1">
                    <a:tint val="75000"/>
                  </a:schemeClr>
                </a:solidFill>
              </a:defRPr>
            </a:lvl8pPr>
            <a:lvl9pPr marL="274265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smtClean="0">
                <a:solidFill>
                  <a:srgbClr val="FFFFFF"/>
                </a:solidFill>
              </a:rPr>
              <a:pPr/>
              <a:t>16/03/2014</a:t>
            </a:fld>
            <a:endParaRPr lang="en-GB">
              <a:solidFill>
                <a:srgbClr val="FFFFFF"/>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5249883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smtClean="0">
                <a:solidFill>
                  <a:srgbClr val="FFFFFF"/>
                </a:solidFill>
              </a:rPr>
              <a:pPr/>
              <a:t>16/03/2014</a:t>
            </a:fld>
            <a:endParaRPr lang="en-GB">
              <a:solidFill>
                <a:srgbClr val="FFFFFF"/>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4444978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415370"/>
          </a:xfrm>
        </p:spPr>
        <p:txBody>
          <a:bodyPr anchor="t"/>
          <a:lstStyle>
            <a:lvl1pPr algn="l">
              <a:defRPr sz="2999"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4199153"/>
            <a:ext cx="7772400" cy="207749"/>
          </a:xfrm>
        </p:spPr>
        <p:txBody>
          <a:bodyPr anchor="b"/>
          <a:lstStyle>
            <a:lvl1pPr marL="0" indent="0">
              <a:buNone/>
              <a:defRPr sz="1500">
                <a:solidFill>
                  <a:schemeClr val="tx1">
                    <a:tint val="75000"/>
                  </a:schemeClr>
                </a:solidFill>
              </a:defRPr>
            </a:lvl1pPr>
            <a:lvl2pPr marL="342832" indent="0">
              <a:buNone/>
              <a:defRPr sz="1350">
                <a:solidFill>
                  <a:schemeClr val="tx1">
                    <a:tint val="75000"/>
                  </a:schemeClr>
                </a:solidFill>
              </a:defRPr>
            </a:lvl2pPr>
            <a:lvl3pPr marL="685663" indent="0">
              <a:buNone/>
              <a:defRPr sz="1200">
                <a:solidFill>
                  <a:schemeClr val="tx1">
                    <a:tint val="75000"/>
                  </a:schemeClr>
                </a:solidFill>
              </a:defRPr>
            </a:lvl3pPr>
            <a:lvl4pPr marL="1028495" indent="0">
              <a:buNone/>
              <a:defRPr sz="1050">
                <a:solidFill>
                  <a:schemeClr val="tx1">
                    <a:tint val="75000"/>
                  </a:schemeClr>
                </a:solidFill>
              </a:defRPr>
            </a:lvl4pPr>
            <a:lvl5pPr marL="1371326" indent="0">
              <a:buNone/>
              <a:defRPr sz="1050">
                <a:solidFill>
                  <a:schemeClr val="tx1">
                    <a:tint val="75000"/>
                  </a:schemeClr>
                </a:solidFill>
              </a:defRPr>
            </a:lvl5pPr>
            <a:lvl6pPr marL="1714157" indent="0">
              <a:buNone/>
              <a:defRPr sz="1050">
                <a:solidFill>
                  <a:schemeClr val="tx1">
                    <a:tint val="75000"/>
                  </a:schemeClr>
                </a:solidFill>
              </a:defRPr>
            </a:lvl6pPr>
            <a:lvl7pPr marL="2056988" indent="0">
              <a:buNone/>
              <a:defRPr sz="1050">
                <a:solidFill>
                  <a:schemeClr val="tx1">
                    <a:tint val="75000"/>
                  </a:schemeClr>
                </a:solidFill>
              </a:defRPr>
            </a:lvl7pPr>
            <a:lvl8pPr marL="2399820" indent="0">
              <a:buNone/>
              <a:defRPr sz="1050">
                <a:solidFill>
                  <a:schemeClr val="tx1">
                    <a:tint val="75000"/>
                  </a:schemeClr>
                </a:solidFill>
              </a:defRPr>
            </a:lvl8pPr>
            <a:lvl9pPr marL="2742651"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smtClean="0">
                <a:solidFill>
                  <a:srgbClr val="FFFFFF"/>
                </a:solidFill>
              </a:rPr>
              <a:pPr/>
              <a:t>16/03/2014</a:t>
            </a:fld>
            <a:endParaRPr lang="en-GB">
              <a:solidFill>
                <a:srgbClr val="FFFFFF"/>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7345209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5159592"/>
            <a:ext cx="5486400" cy="207749"/>
          </a:xfrm>
        </p:spPr>
        <p:txBody>
          <a:bodyPr anchor="b"/>
          <a:lstStyle>
            <a:lvl1pPr algn="l">
              <a:defRPr sz="1500" b="1"/>
            </a:lvl1pPr>
          </a:lstStyle>
          <a:p>
            <a:r>
              <a:rPr lang="en-US" smtClean="0"/>
              <a:t>Click to edit Master title style</a:t>
            </a:r>
            <a:endParaRPr lang="en-GB"/>
          </a:p>
        </p:txBody>
      </p:sp>
      <p:sp>
        <p:nvSpPr>
          <p:cNvPr id="3" name="Picture Placeholder 2"/>
          <p:cNvSpPr>
            <a:spLocks noGrp="1"/>
          </p:cNvSpPr>
          <p:nvPr>
            <p:ph type="pic" idx="1"/>
          </p:nvPr>
        </p:nvSpPr>
        <p:spPr>
          <a:xfrm>
            <a:off x="1792289" y="612776"/>
            <a:ext cx="5486400" cy="332270"/>
          </a:xfrm>
        </p:spPr>
        <p:txBody>
          <a:bodyPr/>
          <a:lstStyle>
            <a:lvl1pPr marL="0" indent="0">
              <a:buNone/>
              <a:defRPr sz="2399"/>
            </a:lvl1pPr>
            <a:lvl2pPr marL="342832" indent="0">
              <a:buNone/>
              <a:defRPr sz="2099"/>
            </a:lvl2pPr>
            <a:lvl3pPr marL="685663" indent="0">
              <a:buNone/>
              <a:defRPr sz="1800"/>
            </a:lvl3pPr>
            <a:lvl4pPr marL="1028495" indent="0">
              <a:buNone/>
              <a:defRPr sz="1500"/>
            </a:lvl4pPr>
            <a:lvl5pPr marL="1371326" indent="0">
              <a:buNone/>
              <a:defRPr sz="1500"/>
            </a:lvl5pPr>
            <a:lvl6pPr marL="1714157" indent="0">
              <a:buNone/>
              <a:defRPr sz="1500"/>
            </a:lvl6pPr>
            <a:lvl7pPr marL="2056988" indent="0">
              <a:buNone/>
              <a:defRPr sz="1500"/>
            </a:lvl7pPr>
            <a:lvl8pPr marL="2399820" indent="0">
              <a:buNone/>
              <a:defRPr sz="1500"/>
            </a:lvl8pPr>
            <a:lvl9pPr marL="2742651" indent="0">
              <a:buNone/>
              <a:defRPr sz="1500"/>
            </a:lvl9pPr>
          </a:lstStyle>
          <a:p>
            <a:endParaRPr lang="en-GB"/>
          </a:p>
        </p:txBody>
      </p:sp>
      <p:sp>
        <p:nvSpPr>
          <p:cNvPr id="4" name="Text Placeholder 3"/>
          <p:cNvSpPr>
            <a:spLocks noGrp="1"/>
          </p:cNvSpPr>
          <p:nvPr>
            <p:ph type="body" sz="half" idx="2"/>
          </p:nvPr>
        </p:nvSpPr>
        <p:spPr>
          <a:xfrm>
            <a:off x="1792289" y="5367340"/>
            <a:ext cx="5486400" cy="145424"/>
          </a:xfrm>
        </p:spPr>
        <p:txBody>
          <a:bodyPr/>
          <a:lstStyle>
            <a:lvl1pPr marL="0" indent="0">
              <a:buNone/>
              <a:defRPr sz="1050"/>
            </a:lvl1pPr>
            <a:lvl2pPr marL="342832" indent="0">
              <a:buNone/>
              <a:defRPr sz="900"/>
            </a:lvl2pPr>
            <a:lvl3pPr marL="685663" indent="0">
              <a:buNone/>
              <a:defRPr sz="750"/>
            </a:lvl3pPr>
            <a:lvl4pPr marL="1028495" indent="0">
              <a:buNone/>
              <a:defRPr sz="675"/>
            </a:lvl4pPr>
            <a:lvl5pPr marL="1371326" indent="0">
              <a:buNone/>
              <a:defRPr sz="675"/>
            </a:lvl5pPr>
            <a:lvl6pPr marL="1714157" indent="0">
              <a:buNone/>
              <a:defRPr sz="675"/>
            </a:lvl6pPr>
            <a:lvl7pPr marL="2056988" indent="0">
              <a:buNone/>
              <a:defRPr sz="675"/>
            </a:lvl7pPr>
            <a:lvl8pPr marL="2399820" indent="0">
              <a:buNone/>
              <a:defRPr sz="675"/>
            </a:lvl8pPr>
            <a:lvl9pPr marL="2742651"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smtClean="0">
                <a:solidFill>
                  <a:srgbClr val="FFFFFF"/>
                </a:solidFill>
              </a:rPr>
              <a:pPr/>
              <a:t>16/03/2014</a:t>
            </a:fld>
            <a:endParaRPr lang="en-GB">
              <a:solidFill>
                <a:srgbClr val="FFFFFF"/>
              </a:solidFill>
            </a:endParaRPr>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GB">
              <a:solidFill>
                <a:srgbClr val="FFFFFF"/>
              </a:solidFill>
            </a:endParaRPr>
          </a:p>
        </p:txBody>
      </p:sp>
      <p:sp>
        <p:nvSpPr>
          <p:cNvPr id="7" name="Slide Number Placeholder 6"/>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124966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1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6" Type="http://schemas.openxmlformats.org/officeDocument/2006/relationships/image" Target="../media/image23.png"/><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theme" Target="../theme/theme13.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9" cy="42575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4"/>
            <a:ext cx="8363937" cy="112530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552861"/>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29" r:id="rId11"/>
  </p:sldLayoutIdLst>
  <p:transition>
    <p:fade/>
  </p:transition>
  <p:txStyles>
    <p:titleStyle>
      <a:lvl1pPr algn="l" defTabSz="514274" rtl="0" eaLnBrk="1" latinLnBrk="0" hangingPunct="1">
        <a:lnSpc>
          <a:spcPct val="90000"/>
        </a:lnSpc>
        <a:spcBef>
          <a:spcPct val="0"/>
        </a:spcBef>
        <a:buNone/>
        <a:defRPr lang="en-US" sz="3074" b="0" kern="1200" cap="none" spc="-56"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194646" indent="-194646" algn="l" defTabSz="514274"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354470" indent="-159824" algn="l" defTabSz="514274" rtl="0" eaLnBrk="1" latinLnBrk="0" hangingPunct="1">
        <a:lnSpc>
          <a:spcPct val="90000"/>
        </a:lnSpc>
        <a:spcBef>
          <a:spcPct val="20000"/>
        </a:spcBef>
        <a:buSzPct val="90000"/>
        <a:buFont typeface="Arial" pitchFamily="34" charset="0"/>
        <a:buChar char="•"/>
        <a:tabLst>
          <a:tab pos="354470" algn="l"/>
        </a:tabLst>
        <a:defRPr sz="15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514294" indent="-159824" algn="l" defTabSz="514274" rtl="0" eaLnBrk="1" latinLnBrk="0" hangingPunct="1">
        <a:lnSpc>
          <a:spcPct val="90000"/>
        </a:lnSpc>
        <a:spcBef>
          <a:spcPct val="20000"/>
        </a:spcBef>
        <a:buSzPct val="90000"/>
        <a:buFont typeface="Arial" pitchFamily="34" charset="0"/>
        <a:buChar char="•"/>
        <a:defRPr sz="135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833943" indent="-125895" algn="l" defTabSz="514274" rtl="0" eaLnBrk="1" latinLnBrk="0" hangingPunct="1">
        <a:lnSpc>
          <a:spcPct val="90000"/>
        </a:lnSpc>
        <a:spcBef>
          <a:spcPct val="20000"/>
        </a:spcBef>
        <a:buSzPct val="90000"/>
        <a:buFont typeface="Arial" pitchFamily="34" charset="0"/>
        <a:buChar char="•"/>
        <a:tabLst>
          <a:tab pos="514294" algn="l"/>
        </a:tabLst>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963410" indent="-129467" algn="l" defTabSz="514274" rtl="0" eaLnBrk="1" latinLnBrk="0" hangingPunct="1">
        <a:lnSpc>
          <a:spcPct val="90000"/>
        </a:lnSpc>
        <a:spcBef>
          <a:spcPct val="20000"/>
        </a:spcBef>
        <a:buSzPct val="90000"/>
        <a:buFont typeface="Arial" pitchFamily="34" charset="0"/>
        <a:buChar char="•"/>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414253"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389"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527"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664"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74" rtl="0" eaLnBrk="1" latinLnBrk="0" hangingPunct="1">
        <a:defRPr sz="1050" kern="1200">
          <a:solidFill>
            <a:schemeClr val="tx1"/>
          </a:solidFill>
          <a:latin typeface="+mn-lt"/>
          <a:ea typeface="+mn-ea"/>
          <a:cs typeface="+mn-cs"/>
        </a:defRPr>
      </a:lvl1pPr>
      <a:lvl2pPr marL="257137" algn="l" defTabSz="514274" rtl="0" eaLnBrk="1" latinLnBrk="0" hangingPunct="1">
        <a:defRPr sz="1050" kern="1200">
          <a:solidFill>
            <a:schemeClr val="tx1"/>
          </a:solidFill>
          <a:latin typeface="+mn-lt"/>
          <a:ea typeface="+mn-ea"/>
          <a:cs typeface="+mn-cs"/>
        </a:defRPr>
      </a:lvl2pPr>
      <a:lvl3pPr marL="514274" algn="l" defTabSz="514274" rtl="0" eaLnBrk="1" latinLnBrk="0" hangingPunct="1">
        <a:defRPr sz="1050" kern="1200">
          <a:solidFill>
            <a:schemeClr val="tx1"/>
          </a:solidFill>
          <a:latin typeface="+mn-lt"/>
          <a:ea typeface="+mn-ea"/>
          <a:cs typeface="+mn-cs"/>
        </a:defRPr>
      </a:lvl3pPr>
      <a:lvl4pPr marL="771410" algn="l" defTabSz="514274" rtl="0" eaLnBrk="1" latinLnBrk="0" hangingPunct="1">
        <a:defRPr sz="1050" kern="1200">
          <a:solidFill>
            <a:schemeClr val="tx1"/>
          </a:solidFill>
          <a:latin typeface="+mn-lt"/>
          <a:ea typeface="+mn-ea"/>
          <a:cs typeface="+mn-cs"/>
        </a:defRPr>
      </a:lvl4pPr>
      <a:lvl5pPr marL="1028548" algn="l" defTabSz="514274" rtl="0" eaLnBrk="1" latinLnBrk="0" hangingPunct="1">
        <a:defRPr sz="1050" kern="1200">
          <a:solidFill>
            <a:schemeClr val="tx1"/>
          </a:solidFill>
          <a:latin typeface="+mn-lt"/>
          <a:ea typeface="+mn-ea"/>
          <a:cs typeface="+mn-cs"/>
        </a:defRPr>
      </a:lvl5pPr>
      <a:lvl6pPr marL="1285684" algn="l" defTabSz="514274" rtl="0" eaLnBrk="1" latinLnBrk="0" hangingPunct="1">
        <a:defRPr sz="1050" kern="1200">
          <a:solidFill>
            <a:schemeClr val="tx1"/>
          </a:solidFill>
          <a:latin typeface="+mn-lt"/>
          <a:ea typeface="+mn-ea"/>
          <a:cs typeface="+mn-cs"/>
        </a:defRPr>
      </a:lvl6pPr>
      <a:lvl7pPr marL="1542821" algn="l" defTabSz="514274" rtl="0" eaLnBrk="1" latinLnBrk="0" hangingPunct="1">
        <a:defRPr sz="1050" kern="1200">
          <a:solidFill>
            <a:schemeClr val="tx1"/>
          </a:solidFill>
          <a:latin typeface="+mn-lt"/>
          <a:ea typeface="+mn-ea"/>
          <a:cs typeface="+mn-cs"/>
        </a:defRPr>
      </a:lvl7pPr>
      <a:lvl8pPr marL="1799958" algn="l" defTabSz="514274" rtl="0" eaLnBrk="1" latinLnBrk="0" hangingPunct="1">
        <a:defRPr sz="1050" kern="1200">
          <a:solidFill>
            <a:schemeClr val="tx1"/>
          </a:solidFill>
          <a:latin typeface="+mn-lt"/>
          <a:ea typeface="+mn-ea"/>
          <a:cs typeface="+mn-cs"/>
        </a:defRPr>
      </a:lvl8pPr>
      <a:lvl9pPr marL="2057094" algn="l" defTabSz="514274" rtl="0" eaLnBrk="1" latinLnBrk="0" hangingPunct="1">
        <a:defRPr sz="10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9" cy="42575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2"/>
            <a:ext cx="8363937" cy="112530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759599" y="5590850"/>
            <a:ext cx="1295218" cy="1142165"/>
          </a:xfrm>
          <a:prstGeom prst="rect">
            <a:avLst/>
          </a:prstGeom>
        </p:spPr>
      </p:pic>
    </p:spTree>
    <p:extLst>
      <p:ext uri="{BB962C8B-B14F-4D97-AF65-F5344CB8AC3E}">
        <p14:creationId xmlns:p14="http://schemas.microsoft.com/office/powerpoint/2010/main" val="994149534"/>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transition>
    <p:fade/>
  </p:transition>
  <p:txStyles>
    <p:titleStyle>
      <a:lvl1pPr algn="l" defTabSz="514295" rtl="0" eaLnBrk="1" latinLnBrk="0" hangingPunct="1">
        <a:lnSpc>
          <a:spcPct val="90000"/>
        </a:lnSpc>
        <a:spcBef>
          <a:spcPct val="0"/>
        </a:spcBef>
        <a:buNone/>
        <a:defRPr lang="en-US" sz="3074" b="0" kern="1200" cap="none" spc="-56"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194654" indent="-194654" algn="l" defTabSz="514295"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354485" indent="-159831" algn="l" defTabSz="514295" rtl="0" eaLnBrk="1" latinLnBrk="0" hangingPunct="1">
        <a:lnSpc>
          <a:spcPct val="90000"/>
        </a:lnSpc>
        <a:spcBef>
          <a:spcPct val="20000"/>
        </a:spcBef>
        <a:buSzPct val="90000"/>
        <a:buFont typeface="Arial" pitchFamily="34" charset="0"/>
        <a:buChar char="•"/>
        <a:tabLst>
          <a:tab pos="354485" algn="l"/>
        </a:tabLst>
        <a:defRPr sz="1575"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514316" indent="-159831" algn="l" defTabSz="514295" rtl="0" eaLnBrk="1" latinLnBrk="0" hangingPunct="1">
        <a:lnSpc>
          <a:spcPct val="90000"/>
        </a:lnSpc>
        <a:spcBef>
          <a:spcPct val="20000"/>
        </a:spcBef>
        <a:buSzPct val="90000"/>
        <a:buFont typeface="Arial" pitchFamily="34" charset="0"/>
        <a:buChar char="•"/>
        <a:defRPr sz="135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833978" indent="-125900" algn="l" defTabSz="514295" rtl="0" eaLnBrk="1" latinLnBrk="0" hangingPunct="1">
        <a:lnSpc>
          <a:spcPct val="90000"/>
        </a:lnSpc>
        <a:spcBef>
          <a:spcPct val="20000"/>
        </a:spcBef>
        <a:buSzPct val="90000"/>
        <a:buFont typeface="Arial" pitchFamily="34" charset="0"/>
        <a:buChar char="•"/>
        <a:tabLst>
          <a:tab pos="514316" algn="l"/>
        </a:tabLst>
        <a:defRPr sz="1125"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963449" indent="-129472" algn="l" defTabSz="514295" rtl="0" eaLnBrk="1" latinLnBrk="0" hangingPunct="1">
        <a:lnSpc>
          <a:spcPct val="90000"/>
        </a:lnSpc>
        <a:spcBef>
          <a:spcPct val="20000"/>
        </a:spcBef>
        <a:buSzPct val="90000"/>
        <a:buFont typeface="Arial" pitchFamily="34" charset="0"/>
        <a:buChar char="•"/>
        <a:defRPr sz="1125"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414312" indent="-128574" algn="l" defTabSz="51429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459" indent="-128574" algn="l" defTabSz="51429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607" indent="-128574" algn="l" defTabSz="51429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754" indent="-128574" algn="l" defTabSz="514295"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95" rtl="0" eaLnBrk="1" latinLnBrk="0" hangingPunct="1">
        <a:defRPr sz="1050" kern="1200">
          <a:solidFill>
            <a:schemeClr val="tx1"/>
          </a:solidFill>
          <a:latin typeface="+mn-lt"/>
          <a:ea typeface="+mn-ea"/>
          <a:cs typeface="+mn-cs"/>
        </a:defRPr>
      </a:lvl1pPr>
      <a:lvl2pPr marL="257147" algn="l" defTabSz="514295" rtl="0" eaLnBrk="1" latinLnBrk="0" hangingPunct="1">
        <a:defRPr sz="1050" kern="1200">
          <a:solidFill>
            <a:schemeClr val="tx1"/>
          </a:solidFill>
          <a:latin typeface="+mn-lt"/>
          <a:ea typeface="+mn-ea"/>
          <a:cs typeface="+mn-cs"/>
        </a:defRPr>
      </a:lvl2pPr>
      <a:lvl3pPr marL="514295" algn="l" defTabSz="514295" rtl="0" eaLnBrk="1" latinLnBrk="0" hangingPunct="1">
        <a:defRPr sz="1050" kern="1200">
          <a:solidFill>
            <a:schemeClr val="tx1"/>
          </a:solidFill>
          <a:latin typeface="+mn-lt"/>
          <a:ea typeface="+mn-ea"/>
          <a:cs typeface="+mn-cs"/>
        </a:defRPr>
      </a:lvl3pPr>
      <a:lvl4pPr marL="771443" algn="l" defTabSz="514295" rtl="0" eaLnBrk="1" latinLnBrk="0" hangingPunct="1">
        <a:defRPr sz="1050" kern="1200">
          <a:solidFill>
            <a:schemeClr val="tx1"/>
          </a:solidFill>
          <a:latin typeface="+mn-lt"/>
          <a:ea typeface="+mn-ea"/>
          <a:cs typeface="+mn-cs"/>
        </a:defRPr>
      </a:lvl4pPr>
      <a:lvl5pPr marL="1028591" algn="l" defTabSz="514295" rtl="0" eaLnBrk="1" latinLnBrk="0" hangingPunct="1">
        <a:defRPr sz="1050" kern="1200">
          <a:solidFill>
            <a:schemeClr val="tx1"/>
          </a:solidFill>
          <a:latin typeface="+mn-lt"/>
          <a:ea typeface="+mn-ea"/>
          <a:cs typeface="+mn-cs"/>
        </a:defRPr>
      </a:lvl5pPr>
      <a:lvl6pPr marL="1285738" algn="l" defTabSz="514295" rtl="0" eaLnBrk="1" latinLnBrk="0" hangingPunct="1">
        <a:defRPr sz="1050" kern="1200">
          <a:solidFill>
            <a:schemeClr val="tx1"/>
          </a:solidFill>
          <a:latin typeface="+mn-lt"/>
          <a:ea typeface="+mn-ea"/>
          <a:cs typeface="+mn-cs"/>
        </a:defRPr>
      </a:lvl6pPr>
      <a:lvl7pPr marL="1542885" algn="l" defTabSz="514295" rtl="0" eaLnBrk="1" latinLnBrk="0" hangingPunct="1">
        <a:defRPr sz="1050" kern="1200">
          <a:solidFill>
            <a:schemeClr val="tx1"/>
          </a:solidFill>
          <a:latin typeface="+mn-lt"/>
          <a:ea typeface="+mn-ea"/>
          <a:cs typeface="+mn-cs"/>
        </a:defRPr>
      </a:lvl7pPr>
      <a:lvl8pPr marL="1800033" algn="l" defTabSz="514295" rtl="0" eaLnBrk="1" latinLnBrk="0" hangingPunct="1">
        <a:defRPr sz="1050" kern="1200">
          <a:solidFill>
            <a:schemeClr val="tx1"/>
          </a:solidFill>
          <a:latin typeface="+mn-lt"/>
          <a:ea typeface="+mn-ea"/>
          <a:cs typeface="+mn-cs"/>
        </a:defRPr>
      </a:lvl8pPr>
      <a:lvl9pPr marL="2057180" algn="l" defTabSz="514295" rtl="0" eaLnBrk="1" latinLnBrk="0" hangingPunct="1">
        <a:defRPr sz="10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7.xml"/><Relationship Id="rId1" Type="http://schemas.openxmlformats.org/officeDocument/2006/relationships/themeOverride" Target="../theme/themeOverride1.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3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microsoft.com/office/2007/relationships/hdphoto" Target="NULL"/><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6.png"/><Relationship Id="rId5" Type="http://schemas.openxmlformats.org/officeDocument/2006/relationships/tags" Target="../tags/tag5.xml"/><Relationship Id="rId10" Type="http://schemas.openxmlformats.org/officeDocument/2006/relationships/slideLayout" Target="../slideLayouts/slideLayout235.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6.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notesSlide" Target="../notesSlides/notesSlide6.xml"/><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slideLayout" Target="../slideLayouts/slideLayout235.xml"/></Relationships>
</file>

<file path=ppt/slides/_rels/slide9.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6.png"/><Relationship Id="rId4" Type="http://schemas.openxmlformats.org/officeDocument/2006/relationships/tags" Target="../tags/tag39.xml"/><Relationship Id="rId9" Type="http://schemas.openxmlformats.org/officeDocument/2006/relationships/slideLayout" Target="../slideLayouts/slideLayout2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dirty="0" smtClean="0"/>
              <a:t>Running HPC Server in Windows Azure</a:t>
            </a:r>
            <a:endParaRPr lang="en-US" dirty="0"/>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16169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92088" y="1028660"/>
            <a:ext cx="8359825" cy="415403"/>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2999" dirty="0">
                <a:solidFill>
                  <a:schemeClr val="bg2"/>
                </a:solidFill>
              </a:rPr>
              <a:t>HPC Software Workload Types</a:t>
            </a:r>
          </a:p>
        </p:txBody>
      </p:sp>
      <p:sp>
        <p:nvSpPr>
          <p:cNvPr id="7" name="Content Placeholder 2"/>
          <p:cNvSpPr txBox="1">
            <a:spLocks/>
          </p:cNvSpPr>
          <p:nvPr/>
        </p:nvSpPr>
        <p:spPr>
          <a:xfrm>
            <a:off x="2863390" y="3563434"/>
            <a:ext cx="2792822" cy="1144664"/>
          </a:xfrm>
          <a:prstGeom prst="rect">
            <a:avLst/>
          </a:prstGeom>
        </p:spPr>
        <p:txBody>
          <a:bodyPr vert="horz" lIns="91403" tIns="45701" rIns="91403" bIns="45701"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1" lvl="1" indent="0" defTabSz="685607">
              <a:lnSpc>
                <a:spcPct val="90000"/>
              </a:lnSpc>
              <a:spcBef>
                <a:spcPts val="0"/>
              </a:spcBef>
              <a:spcAft>
                <a:spcPts val="450"/>
              </a:spcAft>
              <a:buSzPct val="80000"/>
              <a:buNone/>
            </a:pPr>
            <a:r>
              <a:rPr lang="en-US" sz="1350" spc="-38" dirty="0">
                <a:solidFill>
                  <a:schemeClr val="bg2"/>
                </a:solidFill>
                <a:latin typeface="Segoe UI"/>
                <a:cs typeface="Segoe UI" pitchFamily="34" charset="0"/>
              </a:rPr>
              <a:t>Command Line Interface</a:t>
            </a:r>
          </a:p>
          <a:p>
            <a:pPr marL="2381" lvl="1" indent="0" defTabSz="685607">
              <a:lnSpc>
                <a:spcPct val="90000"/>
              </a:lnSpc>
              <a:spcBef>
                <a:spcPts val="0"/>
              </a:spcBef>
              <a:spcAft>
                <a:spcPts val="450"/>
              </a:spcAft>
              <a:buSzPct val="80000"/>
              <a:buNone/>
            </a:pPr>
            <a:r>
              <a:rPr lang="en-US" sz="1350" spc="-38" dirty="0">
                <a:solidFill>
                  <a:schemeClr val="bg2"/>
                </a:solidFill>
                <a:latin typeface="Segoe UI"/>
                <a:cs typeface="Segoe UI" pitchFamily="34" charset="0"/>
              </a:rPr>
              <a:t>Can be written in any language </a:t>
            </a:r>
            <a:r>
              <a:rPr lang="en-US" sz="1350" spc="-38" dirty="0" err="1">
                <a:solidFill>
                  <a:schemeClr val="bg2"/>
                </a:solidFill>
                <a:latin typeface="Segoe UI"/>
                <a:cs typeface="Segoe UI" pitchFamily="34" charset="0"/>
              </a:rPr>
              <a:t>hostable</a:t>
            </a:r>
            <a:r>
              <a:rPr lang="en-US" sz="1350" spc="-38" dirty="0">
                <a:solidFill>
                  <a:schemeClr val="bg2"/>
                </a:solidFill>
                <a:latin typeface="Segoe UI"/>
                <a:cs typeface="Segoe UI" pitchFamily="34" charset="0"/>
              </a:rPr>
              <a:t> in Windows</a:t>
            </a:r>
          </a:p>
          <a:p>
            <a:pPr marL="2381" lvl="1" indent="0" defTabSz="685607">
              <a:lnSpc>
                <a:spcPct val="90000"/>
              </a:lnSpc>
              <a:spcBef>
                <a:spcPts val="0"/>
              </a:spcBef>
              <a:spcAft>
                <a:spcPts val="450"/>
              </a:spcAft>
              <a:buSzPct val="80000"/>
              <a:buNone/>
            </a:pPr>
            <a:r>
              <a:rPr lang="en-US" sz="1350" spc="-38" dirty="0">
                <a:solidFill>
                  <a:schemeClr val="bg2"/>
                </a:solidFill>
                <a:latin typeface="Segoe UI"/>
                <a:cs typeface="Segoe UI" pitchFamily="34" charset="0"/>
              </a:rPr>
              <a:t>Can be scheduled in a robust way</a:t>
            </a:r>
          </a:p>
        </p:txBody>
      </p:sp>
      <p:sp>
        <p:nvSpPr>
          <p:cNvPr id="8" name="Content Placeholder 2"/>
          <p:cNvSpPr txBox="1">
            <a:spLocks/>
          </p:cNvSpPr>
          <p:nvPr/>
        </p:nvSpPr>
        <p:spPr>
          <a:xfrm>
            <a:off x="2863390" y="1838099"/>
            <a:ext cx="2792822" cy="1144664"/>
          </a:xfrm>
          <a:prstGeom prst="rect">
            <a:avLst/>
          </a:prstGeom>
        </p:spPr>
        <p:txBody>
          <a:bodyPr vert="horz" lIns="91403" tIns="45701" rIns="91403" bIns="45701"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1" lvl="1" indent="0" defTabSz="685607">
              <a:lnSpc>
                <a:spcPct val="90000"/>
              </a:lnSpc>
              <a:spcBef>
                <a:spcPts val="0"/>
              </a:spcBef>
              <a:spcAft>
                <a:spcPts val="450"/>
              </a:spcAft>
              <a:buSzPct val="80000"/>
              <a:buNone/>
            </a:pPr>
            <a:r>
              <a:rPr lang="en-GB" sz="1350" spc="-38" dirty="0">
                <a:solidFill>
                  <a:schemeClr val="bg2"/>
                </a:solidFill>
                <a:latin typeface="Segoe UI"/>
                <a:cs typeface="Segoe UI" pitchFamily="34" charset="0"/>
              </a:rPr>
              <a:t>Low level API and executable launch </a:t>
            </a:r>
          </a:p>
          <a:p>
            <a:pPr marL="2381" lvl="1" indent="0" defTabSz="685607">
              <a:lnSpc>
                <a:spcPct val="90000"/>
              </a:lnSpc>
              <a:spcBef>
                <a:spcPts val="0"/>
              </a:spcBef>
              <a:spcAft>
                <a:spcPts val="450"/>
              </a:spcAft>
              <a:buSzPct val="80000"/>
              <a:buNone/>
            </a:pPr>
            <a:r>
              <a:rPr lang="en-GB" sz="1350" spc="-38" dirty="0">
                <a:solidFill>
                  <a:schemeClr val="bg2"/>
                </a:solidFill>
                <a:latin typeface="Segoe UI"/>
                <a:cs typeface="Segoe UI" pitchFamily="34" charset="0"/>
              </a:rPr>
              <a:t>Low level network access uses </a:t>
            </a:r>
            <a:r>
              <a:rPr lang="en-GB" sz="1350" spc="-38" dirty="0" err="1">
                <a:solidFill>
                  <a:schemeClr val="bg2"/>
                </a:solidFill>
                <a:latin typeface="Segoe UI"/>
                <a:cs typeface="Segoe UI" pitchFamily="34" charset="0"/>
              </a:rPr>
              <a:t>NetworkDirect</a:t>
            </a:r>
            <a:r>
              <a:rPr lang="en-GB" sz="1350" spc="-38" dirty="0">
                <a:solidFill>
                  <a:schemeClr val="bg2"/>
                </a:solidFill>
                <a:latin typeface="Segoe UI"/>
                <a:cs typeface="Segoe UI" pitchFamily="34" charset="0"/>
              </a:rPr>
              <a:t> </a:t>
            </a:r>
          </a:p>
          <a:p>
            <a:pPr marL="2381" lvl="1" indent="0" defTabSz="685607">
              <a:lnSpc>
                <a:spcPct val="90000"/>
              </a:lnSpc>
              <a:spcBef>
                <a:spcPts val="0"/>
              </a:spcBef>
              <a:spcAft>
                <a:spcPts val="450"/>
              </a:spcAft>
              <a:buSzPct val="80000"/>
              <a:buNone/>
            </a:pPr>
            <a:r>
              <a:rPr lang="en-GB" sz="1350" spc="-38" dirty="0">
                <a:solidFill>
                  <a:schemeClr val="bg2"/>
                </a:solidFill>
                <a:latin typeface="Segoe UI"/>
                <a:cs typeface="Segoe UI" pitchFamily="34" charset="0"/>
              </a:rPr>
              <a:t>Creates a cluster by assignment of communicators</a:t>
            </a:r>
            <a:endParaRPr lang="en-US" sz="1350" spc="-38" dirty="0">
              <a:solidFill>
                <a:schemeClr val="bg2"/>
              </a:solidFill>
              <a:latin typeface="Segoe UI"/>
              <a:cs typeface="Segoe UI" pitchFamily="34" charset="0"/>
            </a:endParaRPr>
          </a:p>
        </p:txBody>
      </p:sp>
      <p:grpSp>
        <p:nvGrpSpPr>
          <p:cNvPr id="9" name="Group 8"/>
          <p:cNvGrpSpPr/>
          <p:nvPr/>
        </p:nvGrpSpPr>
        <p:grpSpPr>
          <a:xfrm>
            <a:off x="489635" y="2024734"/>
            <a:ext cx="2255774" cy="594591"/>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4126"/>
            </a:xfrm>
            <a:prstGeom prst="rect">
              <a:avLst/>
            </a:prstGeom>
            <a:noFill/>
          </p:spPr>
          <p:txBody>
            <a:bodyPr wrap="square" lIns="0" tIns="0" rIns="0" bIns="0" rtlCol="0">
              <a:spAutoFit/>
            </a:bodyPr>
            <a:lstStyle/>
            <a:p>
              <a:r>
                <a:rPr lang="en-US" sz="1350" spc="-75" dirty="0">
                  <a:solidFill>
                    <a:schemeClr val="bg2"/>
                  </a:solidFill>
                  <a:ea typeface="Segoe UI" pitchFamily="34" charset="0"/>
                  <a:cs typeface="Segoe UI" pitchFamily="34" charset="0"/>
                </a:rPr>
                <a:t>Message Passing Interface</a:t>
              </a:r>
            </a:p>
          </p:txBody>
        </p:sp>
      </p:grpSp>
      <p:grpSp>
        <p:nvGrpSpPr>
          <p:cNvPr id="15" name="Group 14"/>
          <p:cNvGrpSpPr/>
          <p:nvPr/>
        </p:nvGrpSpPr>
        <p:grpSpPr>
          <a:xfrm>
            <a:off x="489636" y="3563434"/>
            <a:ext cx="2472481" cy="620018"/>
            <a:chOff x="622324" y="5733368"/>
            <a:chExt cx="3297404" cy="826881"/>
          </a:xfrm>
        </p:grpSpPr>
        <p:sp>
          <p:nvSpPr>
            <p:cNvPr id="16"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715" tIns="30857" rIns="61715" bIns="30857" numCol="1" anchor="t" anchorCtr="0" compatLnSpc="1">
              <a:prstTxWarp prst="textNoShape">
                <a:avLst/>
              </a:prstTxWarp>
            </a:bodyPr>
            <a:lstStyle/>
            <a:p>
              <a:endParaRPr lang="en-US" sz="1200" dirty="0">
                <a:solidFill>
                  <a:schemeClr val="bg2"/>
                </a:solidFill>
              </a:endParaRPr>
            </a:p>
          </p:txBody>
        </p:sp>
        <p:sp>
          <p:nvSpPr>
            <p:cNvPr id="17" name="TextBox 16"/>
            <p:cNvSpPr txBox="1"/>
            <p:nvPr/>
          </p:nvSpPr>
          <p:spPr>
            <a:xfrm>
              <a:off x="1650019" y="5849641"/>
              <a:ext cx="2269709" cy="221650"/>
            </a:xfrm>
            <a:prstGeom prst="rect">
              <a:avLst/>
            </a:prstGeom>
            <a:noFill/>
          </p:spPr>
          <p:txBody>
            <a:bodyPr wrap="square" lIns="0" tIns="0" rIns="0" bIns="0" rtlCol="0">
              <a:spAutoFit/>
            </a:bodyPr>
            <a:lstStyle/>
            <a:p>
              <a:pPr>
                <a:lnSpc>
                  <a:spcPct val="80000"/>
                </a:lnSpc>
              </a:pPr>
              <a:r>
                <a:rPr lang="en-US" sz="1350" spc="-75" dirty="0">
                  <a:solidFill>
                    <a:schemeClr val="bg2"/>
                  </a:solidFill>
                  <a:ea typeface="Segoe UI" pitchFamily="34" charset="0"/>
                  <a:cs typeface="Segoe UI" pitchFamily="34" charset="0"/>
                </a:rPr>
                <a:t>Parametric Sweep</a:t>
              </a:r>
            </a:p>
          </p:txBody>
        </p:sp>
      </p:grpSp>
      <p:sp>
        <p:nvSpPr>
          <p:cNvPr id="18" name="Rectangle 17"/>
          <p:cNvSpPr/>
          <p:nvPr/>
        </p:nvSpPr>
        <p:spPr>
          <a:xfrm>
            <a:off x="5774192" y="1838098"/>
            <a:ext cx="3158942" cy="3415166"/>
          </a:xfrm>
          <a:prstGeom prst="rect">
            <a:avLst/>
          </a:prstGeom>
        </p:spPr>
        <p:txBody>
          <a:bodyPr wrap="square">
            <a:spAutoFit/>
          </a:bodyPr>
          <a:lstStyle/>
          <a:p>
            <a:r>
              <a:rPr lang="en-US" sz="2399" dirty="0">
                <a:ln>
                  <a:solidFill>
                    <a:srgbClr val="FFFFFF">
                      <a:alpha val="0"/>
                    </a:srgbClr>
                  </a:solidFill>
                </a:ln>
                <a:solidFill>
                  <a:schemeClr val="bg2"/>
                </a:solidFill>
                <a:latin typeface="Segoe UI Light" pitchFamily="34" charset="0"/>
              </a:rPr>
              <a:t>The choice of HPC Software type depends on the workload of the expected tasks for the Cluster. Each has its areas of strength, from development simplicity to pure performance power.</a:t>
            </a:r>
          </a:p>
        </p:txBody>
      </p:sp>
    </p:spTree>
    <p:extLst>
      <p:ext uri="{BB962C8B-B14F-4D97-AF65-F5344CB8AC3E}">
        <p14:creationId xmlns:p14="http://schemas.microsoft.com/office/powerpoint/2010/main" val="4190388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220414" y="3207524"/>
            <a:ext cx="7678340" cy="560923"/>
          </a:xfrm>
        </p:spPr>
        <p:txBody>
          <a:bodyPr/>
          <a:lstStyle/>
          <a:p>
            <a:r>
              <a:rPr lang="en-US" sz="4050" dirty="0">
                <a:gradFill>
                  <a:gsLst>
                    <a:gs pos="1250">
                      <a:srgbClr val="FFFFFF"/>
                    </a:gs>
                    <a:gs pos="100000">
                      <a:srgbClr val="FFFFFF"/>
                    </a:gs>
                  </a:gsLst>
                  <a:lin ang="5400000" scaled="0"/>
                </a:gradFill>
              </a:rPr>
              <a:t>Cluster Setup Steps</a:t>
            </a:r>
            <a:endParaRPr lang="en-US" sz="405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797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steps </a:t>
            </a:r>
            <a:endParaRPr lang="en-US" dirty="0"/>
          </a:p>
        </p:txBody>
      </p:sp>
      <p:sp>
        <p:nvSpPr>
          <p:cNvPr id="3" name="Content Placeholder 2"/>
          <p:cNvSpPr>
            <a:spLocks noGrp="1"/>
          </p:cNvSpPr>
          <p:nvPr>
            <p:ph type="body" sz="quarter" idx="10"/>
          </p:nvPr>
        </p:nvSpPr>
        <p:spPr>
          <a:xfrm>
            <a:off x="390526" y="1943100"/>
            <a:ext cx="8361760" cy="4154984"/>
          </a:xfrm>
        </p:spPr>
        <p:txBody>
          <a:bodyPr/>
          <a:lstStyle/>
          <a:p>
            <a:pPr lvl="1"/>
            <a:r>
              <a:rPr lang="en-US" dirty="0" smtClean="0"/>
              <a:t>Create an affinity group</a:t>
            </a:r>
          </a:p>
          <a:p>
            <a:pPr lvl="1"/>
            <a:r>
              <a:rPr lang="en-US" dirty="0" smtClean="0"/>
              <a:t>Create a storage account in that affinity group</a:t>
            </a:r>
          </a:p>
          <a:p>
            <a:pPr lvl="1"/>
            <a:r>
              <a:rPr lang="en-US" dirty="0" smtClean="0"/>
              <a:t>Install Windows Server 2012 </a:t>
            </a:r>
            <a:r>
              <a:rPr lang="en-US" dirty="0" err="1" smtClean="0"/>
              <a:t>DataCentre</a:t>
            </a:r>
            <a:r>
              <a:rPr lang="en-US" dirty="0" smtClean="0"/>
              <a:t> Edition</a:t>
            </a:r>
          </a:p>
          <a:p>
            <a:pPr lvl="1"/>
            <a:r>
              <a:rPr lang="en-US" dirty="0" smtClean="0"/>
              <a:t>Setup an Active Directory Forest on the new server</a:t>
            </a:r>
          </a:p>
          <a:p>
            <a:pPr lvl="1"/>
            <a:r>
              <a:rPr lang="en-US" dirty="0" smtClean="0"/>
              <a:t>Promote the server to a domain controller</a:t>
            </a:r>
          </a:p>
          <a:p>
            <a:pPr lvl="1"/>
            <a:r>
              <a:rPr lang="en-US" dirty="0" smtClean="0"/>
              <a:t>Create a domain user with Administrative privileges</a:t>
            </a:r>
          </a:p>
          <a:p>
            <a:pPr lvl="1"/>
            <a:r>
              <a:rPr lang="en-US" dirty="0" smtClean="0"/>
              <a:t>Download HPC Pack 2012 from the Microsoft website</a:t>
            </a:r>
          </a:p>
          <a:p>
            <a:pPr lvl="1"/>
            <a:r>
              <a:rPr lang="en-US" dirty="0" smtClean="0"/>
              <a:t>Install Windows Updates</a:t>
            </a:r>
          </a:p>
          <a:p>
            <a:pPr lvl="1"/>
            <a:r>
              <a:rPr lang="en-US" dirty="0" smtClean="0"/>
              <a:t>Install Microsoft HPC Pack 2012 as domain user</a:t>
            </a:r>
          </a:p>
          <a:p>
            <a:pPr lvl="1"/>
            <a:r>
              <a:rPr lang="en-US" dirty="0" smtClean="0"/>
              <a:t>Start the HPC cluster</a:t>
            </a:r>
          </a:p>
          <a:p>
            <a:pPr lvl="1"/>
            <a:r>
              <a:rPr lang="en-US" dirty="0" smtClean="0"/>
              <a:t>Export the HPC certificate that is installed with HPC Pack to a Windows Azure subscription</a:t>
            </a:r>
          </a:p>
          <a:p>
            <a:pPr lvl="1"/>
            <a:r>
              <a:rPr lang="en-US" dirty="0" smtClean="0"/>
              <a:t>Create a new storage account and cloud service</a:t>
            </a:r>
          </a:p>
          <a:p>
            <a:pPr lvl="1"/>
            <a:r>
              <a:rPr lang="en-US" dirty="0" smtClean="0"/>
              <a:t>Configure an enterprise network with HPC Pack providing domain credentials</a:t>
            </a:r>
          </a:p>
          <a:p>
            <a:pPr lvl="1"/>
            <a:r>
              <a:rPr lang="en-US" dirty="0" smtClean="0"/>
              <a:t>Setup a node template to use Azure Worker Roles</a:t>
            </a:r>
          </a:p>
          <a:p>
            <a:pPr lvl="1"/>
            <a:r>
              <a:rPr lang="en-US" dirty="0" smtClean="0"/>
              <a:t>Enter the subscription id, management certificate thumbprint</a:t>
            </a:r>
          </a:p>
          <a:p>
            <a:pPr lvl="1"/>
            <a:r>
              <a:rPr lang="en-US" dirty="0" smtClean="0"/>
              <a:t>Enter the cloud service name and storage account name</a:t>
            </a:r>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732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220414" y="3207524"/>
            <a:ext cx="7678340" cy="560923"/>
          </a:xfrm>
        </p:spPr>
        <p:txBody>
          <a:bodyPr/>
          <a:lstStyle/>
          <a:p>
            <a:r>
              <a:rPr lang="en-US" sz="4050" dirty="0">
                <a:gradFill>
                  <a:gsLst>
                    <a:gs pos="1250">
                      <a:srgbClr val="FFFFFF"/>
                    </a:gs>
                    <a:gs pos="100000">
                      <a:srgbClr val="FFFFFF"/>
                    </a:gs>
                  </a:gsLst>
                  <a:lin ang="5400000" scaled="0"/>
                </a:gradFill>
              </a:rPr>
              <a:t>Deploying code to Cluster Steps</a:t>
            </a:r>
            <a:endParaRPr lang="en-US" sz="4050"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39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package</a:t>
            </a:r>
            <a:endParaRPr lang="en-GB" dirty="0"/>
          </a:p>
        </p:txBody>
      </p:sp>
      <p:sp>
        <p:nvSpPr>
          <p:cNvPr id="3" name="Content Placeholder 2"/>
          <p:cNvSpPr>
            <a:spLocks noGrp="1"/>
          </p:cNvSpPr>
          <p:nvPr>
            <p:ph idx="1"/>
          </p:nvPr>
        </p:nvSpPr>
        <p:spPr>
          <a:xfrm>
            <a:off x="1912705" y="3012625"/>
            <a:ext cx="5317400" cy="678647"/>
          </a:xfrm>
        </p:spPr>
        <p:txBody>
          <a:bodyPr/>
          <a:lstStyle/>
          <a:p>
            <a:pPr marL="0" indent="0">
              <a:buNone/>
            </a:pPr>
            <a:r>
              <a:rPr lang="en-US" sz="2700" dirty="0" err="1"/>
              <a:t>hpcpack</a:t>
            </a:r>
            <a:r>
              <a:rPr lang="en-US" sz="2700" dirty="0"/>
              <a:t> create MyApp.zip </a:t>
            </a:r>
            <a:r>
              <a:rPr lang="en-US" sz="2700" dirty="0" err="1"/>
              <a:t>MyApp</a:t>
            </a:r>
            <a:endParaRPr lang="en-GB" sz="2700" dirty="0"/>
          </a:p>
          <a:p>
            <a:pPr marL="0" indent="0">
              <a:buNone/>
            </a:pPr>
            <a:endParaRPr lang="en-GB" dirty="0"/>
          </a:p>
        </p:txBody>
      </p:sp>
    </p:spTree>
    <p:extLst>
      <p:ext uri="{BB962C8B-B14F-4D97-AF65-F5344CB8AC3E}">
        <p14:creationId xmlns:p14="http://schemas.microsoft.com/office/powerpoint/2010/main" val="7311671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to blob storage</a:t>
            </a:r>
            <a:endParaRPr lang="en-GB" dirty="0"/>
          </a:p>
        </p:txBody>
      </p:sp>
      <p:sp>
        <p:nvSpPr>
          <p:cNvPr id="3" name="Content Placeholder 2"/>
          <p:cNvSpPr>
            <a:spLocks noGrp="1"/>
          </p:cNvSpPr>
          <p:nvPr>
            <p:ph idx="1"/>
          </p:nvPr>
        </p:nvSpPr>
        <p:spPr>
          <a:xfrm>
            <a:off x="389436" y="2767695"/>
            <a:ext cx="8363939" cy="1052596"/>
          </a:xfrm>
        </p:spPr>
        <p:txBody>
          <a:bodyPr/>
          <a:lstStyle/>
          <a:p>
            <a:pPr marL="0" indent="0">
              <a:buNone/>
            </a:pPr>
            <a:r>
              <a:rPr lang="en-US" sz="2700" dirty="0" err="1"/>
              <a:t>hpcpack</a:t>
            </a:r>
            <a:r>
              <a:rPr lang="en-US" sz="2700" dirty="0"/>
              <a:t> upload MyApp.zip /</a:t>
            </a:r>
            <a:r>
              <a:rPr lang="en-US" sz="2700" dirty="0" err="1"/>
              <a:t>nodetemplate</a:t>
            </a:r>
            <a:r>
              <a:rPr lang="en-US" sz="2700" dirty="0"/>
              <a:t>:"Template" /</a:t>
            </a:r>
            <a:r>
              <a:rPr lang="en-US" sz="2700" dirty="0" err="1"/>
              <a:t>relativepath:MyApp</a:t>
            </a:r>
            <a:endParaRPr lang="en-GB" sz="2700" dirty="0"/>
          </a:p>
          <a:p>
            <a:pPr marL="0" indent="0">
              <a:buNone/>
            </a:pPr>
            <a:endParaRPr lang="en-GB" dirty="0"/>
          </a:p>
        </p:txBody>
      </p:sp>
    </p:spTree>
    <p:extLst>
      <p:ext uri="{BB962C8B-B14F-4D97-AF65-F5344CB8AC3E}">
        <p14:creationId xmlns:p14="http://schemas.microsoft.com/office/powerpoint/2010/main" val="105140442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and syncing package updates</a:t>
            </a:r>
            <a:endParaRPr lang="en-GB" dirty="0"/>
          </a:p>
        </p:txBody>
      </p:sp>
      <p:sp>
        <p:nvSpPr>
          <p:cNvPr id="3" name="Content Placeholder 2"/>
          <p:cNvSpPr>
            <a:spLocks noGrp="1"/>
          </p:cNvSpPr>
          <p:nvPr>
            <p:ph idx="1"/>
          </p:nvPr>
        </p:nvSpPr>
        <p:spPr>
          <a:xfrm>
            <a:off x="508448" y="3012624"/>
            <a:ext cx="8125914" cy="373949"/>
          </a:xfrm>
        </p:spPr>
        <p:txBody>
          <a:bodyPr/>
          <a:lstStyle/>
          <a:p>
            <a:pPr marL="0" indent="0">
              <a:buNone/>
            </a:pPr>
            <a:r>
              <a:rPr lang="en-US" sz="2700" dirty="0" err="1"/>
              <a:t>clusrun</a:t>
            </a:r>
            <a:r>
              <a:rPr lang="en-US" sz="2700" dirty="0"/>
              <a:t> /</a:t>
            </a:r>
            <a:r>
              <a:rPr lang="en-US" sz="2700" dirty="0" err="1"/>
              <a:t>nodegroup:AzureWorkerNodes</a:t>
            </a:r>
            <a:r>
              <a:rPr lang="en-US" sz="2700" dirty="0"/>
              <a:t> </a:t>
            </a:r>
            <a:r>
              <a:rPr lang="en-US" sz="2700" dirty="0" err="1"/>
              <a:t>hpcsync</a:t>
            </a:r>
            <a:endParaRPr lang="en-GB" sz="2700" dirty="0"/>
          </a:p>
        </p:txBody>
      </p:sp>
    </p:spTree>
    <p:extLst>
      <p:ext uri="{BB962C8B-B14F-4D97-AF65-F5344CB8AC3E}">
        <p14:creationId xmlns:p14="http://schemas.microsoft.com/office/powerpoint/2010/main" val="247771448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commands to cluster</a:t>
            </a:r>
            <a:endParaRPr lang="en-GB" dirty="0"/>
          </a:p>
        </p:txBody>
      </p:sp>
      <p:sp>
        <p:nvSpPr>
          <p:cNvPr id="3" name="Content Placeholder 2"/>
          <p:cNvSpPr>
            <a:spLocks noGrp="1"/>
          </p:cNvSpPr>
          <p:nvPr>
            <p:ph idx="1"/>
          </p:nvPr>
        </p:nvSpPr>
        <p:spPr>
          <a:xfrm>
            <a:off x="1102179" y="2988131"/>
            <a:ext cx="8156122" cy="1052596"/>
          </a:xfrm>
        </p:spPr>
        <p:txBody>
          <a:bodyPr/>
          <a:lstStyle/>
          <a:p>
            <a:pPr marL="0" indent="0">
              <a:buNone/>
            </a:pPr>
            <a:r>
              <a:rPr lang="en-US" sz="2700" dirty="0" err="1"/>
              <a:t>clusrun</a:t>
            </a:r>
            <a:r>
              <a:rPr lang="en-US" sz="2700" dirty="0"/>
              <a:t> /</a:t>
            </a:r>
            <a:r>
              <a:rPr lang="en-US" sz="2700" dirty="0" err="1"/>
              <a:t>nodegroup:AzureWorkerNodes</a:t>
            </a:r>
            <a:r>
              <a:rPr lang="en-US" sz="2700" dirty="0"/>
              <a:t> </a:t>
            </a:r>
            <a:r>
              <a:rPr lang="en-US" sz="2700" dirty="0" err="1"/>
              <a:t>dir</a:t>
            </a:r>
            <a:r>
              <a:rPr lang="en-US" sz="2700" dirty="0"/>
              <a:t> %CCP_PACKAGE_ROOT%\</a:t>
            </a:r>
            <a:r>
              <a:rPr lang="en-US" sz="2700" dirty="0" err="1"/>
              <a:t>MyApp</a:t>
            </a:r>
            <a:endParaRPr lang="en-GB" sz="2700" dirty="0"/>
          </a:p>
          <a:p>
            <a:pPr marL="0" indent="0">
              <a:buNone/>
            </a:pPr>
            <a:endParaRPr lang="en-GB" dirty="0"/>
          </a:p>
        </p:txBody>
      </p:sp>
    </p:spTree>
    <p:extLst>
      <p:ext uri="{BB962C8B-B14F-4D97-AF65-F5344CB8AC3E}">
        <p14:creationId xmlns:p14="http://schemas.microsoft.com/office/powerpoint/2010/main" val="27667656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14038"/>
            <a:ext cx="7678340" cy="747897"/>
          </a:xfrm>
        </p:spPr>
        <p:txBody>
          <a:bodyPr/>
          <a:lstStyle/>
          <a:p>
            <a:r>
              <a:rPr lang="en-US" dirty="0" smtClean="0">
                <a:gradFill>
                  <a:gsLst>
                    <a:gs pos="1250">
                      <a:srgbClr val="FFFFFF"/>
                    </a:gs>
                    <a:gs pos="100000">
                      <a:srgbClr val="FFFFFF"/>
                    </a:gs>
                  </a:gsLst>
                  <a:lin ang="5400000" scaled="0"/>
                </a:gradFill>
              </a:rPr>
              <a:t>MATLAB demo</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856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of </a:t>
            </a:r>
            <a:r>
              <a:rPr lang="en-US" dirty="0" err="1" smtClean="0"/>
              <a:t>Rosenbrock</a:t>
            </a:r>
            <a:r>
              <a:rPr lang="en-US" dirty="0" smtClean="0"/>
              <a:t> Banana Function</a:t>
            </a:r>
            <a:endParaRPr lang="en-GB" dirty="0"/>
          </a:p>
        </p:txBody>
      </p:sp>
      <p:pic>
        <p:nvPicPr>
          <p:cNvPr id="5" name="Picture 4"/>
          <p:cNvPicPr>
            <a:picLocks noChangeAspect="1"/>
          </p:cNvPicPr>
          <p:nvPr/>
        </p:nvPicPr>
        <p:blipFill>
          <a:blip r:embed="rId2"/>
          <a:stretch>
            <a:fillRect/>
          </a:stretch>
        </p:blipFill>
        <p:spPr>
          <a:xfrm>
            <a:off x="1702810" y="2961573"/>
            <a:ext cx="5737190" cy="867478"/>
          </a:xfrm>
          <a:prstGeom prst="rect">
            <a:avLst/>
          </a:prstGeom>
        </p:spPr>
      </p:pic>
    </p:spTree>
    <p:extLst>
      <p:ext uri="{BB962C8B-B14F-4D97-AF65-F5344CB8AC3E}">
        <p14:creationId xmlns:p14="http://schemas.microsoft.com/office/powerpoint/2010/main" val="372334567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HPC Server in Windows Azure</a:t>
            </a:r>
          </a:p>
        </p:txBody>
      </p:sp>
      <p:sp>
        <p:nvSpPr>
          <p:cNvPr id="3" name="Text Placeholder 2"/>
          <p:cNvSpPr>
            <a:spLocks noGrp="1"/>
          </p:cNvSpPr>
          <p:nvPr>
            <p:ph type="body" sz="quarter" idx="10"/>
          </p:nvPr>
        </p:nvSpPr>
        <p:spPr>
          <a:xfrm>
            <a:off x="390526" y="1943099"/>
            <a:ext cx="8753474" cy="1806648"/>
          </a:xfrm>
        </p:spPr>
        <p:txBody>
          <a:bodyPr/>
          <a:lstStyle/>
          <a:p>
            <a:r>
              <a:rPr lang="en-US" sz="2700" dirty="0">
                <a:cs typeface="Segoe UI Light" panose="020B0502040204020203" pitchFamily="34" charset="0"/>
              </a:rPr>
              <a:t>Learning objectives – what you will learn:</a:t>
            </a:r>
          </a:p>
          <a:p>
            <a:pPr marL="431006" lvl="2" indent="-428625">
              <a:spcBef>
                <a:spcPts val="0"/>
              </a:spcBef>
              <a:spcAft>
                <a:spcPts val="675"/>
              </a:spcAft>
              <a:buFont typeface="Arial" pitchFamily="34" charset="0"/>
              <a:buChar char="•"/>
            </a:pPr>
            <a:r>
              <a:rPr lang="en-US" sz="2100" spc="-75"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431006" indent="-428625">
              <a:buFont typeface="Arial" panose="020B0604020202020204" pitchFamily="34" charset="0"/>
              <a:buChar char="•"/>
            </a:pPr>
            <a:r>
              <a:rPr lang="en-US" sz="2100" dirty="0">
                <a:cs typeface="Segoe UI Light" panose="020B0502040204020203" pitchFamily="34" charset="0"/>
              </a:rPr>
              <a:t>A design pattern for scaling parameter sweep/map reduce for scientific analysis using standard tools with Windows HPC</a:t>
            </a:r>
          </a:p>
          <a:p>
            <a:pPr marL="431006" indent="-428625">
              <a:buFont typeface="Arial" panose="020B0604020202020204" pitchFamily="34" charset="0"/>
              <a:buChar char="•"/>
            </a:pPr>
            <a:r>
              <a:rPr lang="en-US" sz="2100" dirty="0">
                <a:cs typeface="Segoe UI Light" panose="020B0502040204020203" pitchFamily="34" charset="0"/>
              </a:rPr>
              <a:t>Examples of when this is useful for research scientists</a:t>
            </a:r>
          </a:p>
        </p:txBody>
      </p:sp>
    </p:spTree>
    <p:extLst>
      <p:ext uri="{BB962C8B-B14F-4D97-AF65-F5344CB8AC3E}">
        <p14:creationId xmlns:p14="http://schemas.microsoft.com/office/powerpoint/2010/main" val="31085892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visualization</a:t>
            </a:r>
            <a:endParaRPr lang="en-GB" dirty="0"/>
          </a:p>
        </p:txBody>
      </p:sp>
      <p:sp>
        <p:nvSpPr>
          <p:cNvPr id="3" name="AutoShape 2" descr="Rosenbrock Banan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4" name="Picture 3"/>
          <p:cNvPicPr>
            <a:picLocks noChangeAspect="1"/>
          </p:cNvPicPr>
          <p:nvPr/>
        </p:nvPicPr>
        <p:blipFill>
          <a:blip r:embed="rId2"/>
          <a:stretch>
            <a:fillRect/>
          </a:stretch>
        </p:blipFill>
        <p:spPr>
          <a:xfrm>
            <a:off x="2103240" y="1633368"/>
            <a:ext cx="4936331" cy="4064794"/>
          </a:xfrm>
          <a:prstGeom prst="rect">
            <a:avLst/>
          </a:prstGeom>
        </p:spPr>
      </p:pic>
      <p:sp>
        <p:nvSpPr>
          <p:cNvPr id="6" name="AutoShape 4" descr="Rosenbrock Banan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Tree>
    <p:extLst>
      <p:ext uri="{BB962C8B-B14F-4D97-AF65-F5344CB8AC3E}">
        <p14:creationId xmlns:p14="http://schemas.microsoft.com/office/powerpoint/2010/main" val="208858599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390526" y="1943100"/>
            <a:ext cx="8361760" cy="4071884"/>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1" lvl="1" defTabSz="685772">
              <a:defRPr/>
            </a:pPr>
            <a:r>
              <a:rPr lang="en-US" sz="1800" spc="-38" dirty="0">
                <a:latin typeface="Segoe UI"/>
              </a:rPr>
              <a:t>Compile the sample </a:t>
            </a:r>
            <a:r>
              <a:rPr lang="en-US" sz="1800" spc="-38" dirty="0" err="1">
                <a:latin typeface="Segoe UI"/>
              </a:rPr>
              <a:t>matlab</a:t>
            </a:r>
            <a:r>
              <a:rPr lang="en-US" sz="1800" spc="-38" dirty="0">
                <a:latin typeface="Segoe UI"/>
              </a:rPr>
              <a:t> project</a:t>
            </a:r>
          </a:p>
          <a:p>
            <a:pPr marL="2381" lvl="1" defTabSz="685772">
              <a:defRPr/>
            </a:pPr>
            <a:r>
              <a:rPr lang="en-US" sz="1800" dirty="0">
                <a:latin typeface="Segoe UI"/>
              </a:rPr>
              <a:t>Copy the resultant files into a new directory</a:t>
            </a:r>
          </a:p>
          <a:p>
            <a:pPr marL="2381" lvl="1" defTabSz="685772">
              <a:defRPr/>
            </a:pPr>
            <a:r>
              <a:rPr lang="en-US" sz="1800" dirty="0">
                <a:latin typeface="Segoe UI"/>
              </a:rPr>
              <a:t>Download the MATLAB compiler runtime and create a new folder</a:t>
            </a:r>
          </a:p>
          <a:p>
            <a:pPr marL="2381" lvl="1" defTabSz="685772">
              <a:defRPr/>
            </a:pPr>
            <a:r>
              <a:rPr lang="en-US" sz="1800" dirty="0">
                <a:latin typeface="Segoe UI"/>
              </a:rPr>
              <a:t>Create a small .bat file to unzip the MATLAB compiler</a:t>
            </a:r>
          </a:p>
          <a:p>
            <a:pPr marL="2381" lvl="1" defTabSz="685772">
              <a:defRPr/>
            </a:pPr>
            <a:r>
              <a:rPr lang="en-US" sz="1800" dirty="0">
                <a:latin typeface="Segoe UI"/>
              </a:rPr>
              <a:t>Create an HPC package and upload to storage with the compiler</a:t>
            </a:r>
          </a:p>
          <a:p>
            <a:pPr marL="2381" lvl="1" defTabSz="685772">
              <a:defRPr/>
            </a:pPr>
            <a:r>
              <a:rPr lang="en-US" sz="1800" dirty="0">
                <a:latin typeface="Segoe UI"/>
              </a:rPr>
              <a:t>Create a startup script and package and upload </a:t>
            </a:r>
          </a:p>
          <a:p>
            <a:pPr marL="2381" lvl="1" defTabSz="685772">
              <a:defRPr/>
            </a:pPr>
            <a:r>
              <a:rPr lang="en-US" sz="1800" dirty="0">
                <a:latin typeface="Segoe UI"/>
              </a:rPr>
              <a:t>Update the node template </a:t>
            </a:r>
          </a:p>
          <a:p>
            <a:pPr marL="2381" lvl="1" defTabSz="685772">
              <a:defRPr/>
            </a:pPr>
            <a:r>
              <a:rPr lang="en-US" sz="1800" dirty="0">
                <a:latin typeface="Segoe UI"/>
              </a:rPr>
              <a:t>Add cluster nodes and bring online</a:t>
            </a:r>
          </a:p>
          <a:p>
            <a:pPr marL="2381" lvl="1" defTabSz="685772">
              <a:defRPr/>
            </a:pPr>
            <a:r>
              <a:rPr lang="en-US" sz="1800" dirty="0">
                <a:latin typeface="Segoe UI"/>
              </a:rPr>
              <a:t>Package the demo files and upload to HPC</a:t>
            </a:r>
          </a:p>
          <a:p>
            <a:pPr marL="2381" lvl="1" defTabSz="685772">
              <a:defRPr/>
            </a:pPr>
            <a:r>
              <a:rPr lang="en-US" sz="1800" dirty="0">
                <a:latin typeface="Segoe UI"/>
              </a:rPr>
              <a:t>Run an </a:t>
            </a:r>
            <a:r>
              <a:rPr lang="en-US" sz="1800" dirty="0" err="1">
                <a:latin typeface="Segoe UI"/>
              </a:rPr>
              <a:t>hpcsync</a:t>
            </a:r>
            <a:r>
              <a:rPr lang="en-US" sz="1800" dirty="0">
                <a:latin typeface="Segoe UI"/>
              </a:rPr>
              <a:t> command and sync with the cluster nodes</a:t>
            </a:r>
          </a:p>
          <a:p>
            <a:pPr marL="2381" lvl="1" defTabSz="685772">
              <a:defRPr/>
            </a:pPr>
            <a:r>
              <a:rPr lang="en-US" sz="1800" dirty="0">
                <a:latin typeface="Segoe UI"/>
              </a:rPr>
              <a:t>Create a new parametric sweep task and execute</a:t>
            </a:r>
          </a:p>
          <a:p>
            <a:pPr marL="2381" lvl="1" defTabSz="685772">
              <a:defRPr/>
            </a:pPr>
            <a:r>
              <a:rPr lang="en-US" sz="1800" dirty="0">
                <a:latin typeface="Segoe UI"/>
              </a:rPr>
              <a:t>Check the output directory in storage</a:t>
            </a:r>
          </a:p>
          <a:p>
            <a:pPr marL="2381" lvl="1" defTabSz="685772">
              <a:defRPr/>
            </a:pPr>
            <a:r>
              <a:rPr lang="en-US" sz="1800" dirty="0">
                <a:latin typeface="Segoe UI"/>
              </a:rPr>
              <a:t>Run the </a:t>
            </a:r>
            <a:r>
              <a:rPr lang="en-US" sz="1800" dirty="0" err="1">
                <a:latin typeface="Segoe UI"/>
              </a:rPr>
              <a:t>postprocess</a:t>
            </a:r>
            <a:r>
              <a:rPr lang="en-US" sz="1800" dirty="0">
                <a:latin typeface="Segoe UI"/>
              </a:rPr>
              <a:t> script to calculate the minimum from the results</a:t>
            </a:r>
          </a:p>
          <a:p>
            <a:pPr marL="2381" lvl="1" defTabSz="685772">
              <a:defRPr/>
            </a:pPr>
            <a:endParaRPr lang="en-US" sz="1500" spc="-38" dirty="0">
              <a:latin typeface="Segoe UI"/>
            </a:endParaRPr>
          </a:p>
          <a:p>
            <a:pPr marL="2381" lvl="1" defTabSz="685772">
              <a:defRPr/>
            </a:pPr>
            <a:endParaRPr lang="en-US" sz="1500" spc="-38" dirty="0">
              <a:latin typeface="Segoe UI"/>
            </a:endParaRPr>
          </a:p>
          <a:p>
            <a:pPr marL="2381" lvl="1" defTabSz="685772">
              <a:defRPr/>
            </a:pPr>
            <a:endParaRPr lang="en-US" sz="1500" spc="-38" dirty="0">
              <a:latin typeface="Segoe UI"/>
            </a:endParaRPr>
          </a:p>
          <a:p>
            <a:pPr marL="2381" lvl="1" defTabSz="685772">
              <a:defRPr/>
            </a:pPr>
            <a:endParaRPr lang="en-US" sz="1500" spc="-38" dirty="0">
              <a:latin typeface="Segoe UI"/>
            </a:endParaRPr>
          </a:p>
        </p:txBody>
      </p:sp>
    </p:spTree>
    <p:extLst>
      <p:ext uri="{BB962C8B-B14F-4D97-AF65-F5344CB8AC3E}">
        <p14:creationId xmlns:p14="http://schemas.microsoft.com/office/powerpoint/2010/main" val="51579052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2"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5213" y="3114038"/>
            <a:ext cx="7678340" cy="747897"/>
          </a:xfrm>
        </p:spPr>
        <p:txBody>
          <a:bodyPr/>
          <a:lstStyle/>
          <a:p>
            <a:r>
              <a:rPr lang="en-US" dirty="0" smtClean="0">
                <a:gradFill>
                  <a:gsLst>
                    <a:gs pos="1250">
                      <a:srgbClr val="FFFFFF"/>
                    </a:gs>
                    <a:gs pos="100000">
                      <a:srgbClr val="FFFFFF"/>
                    </a:gs>
                  </a:gsLst>
                  <a:lin ang="5400000" scaled="0"/>
                </a:gradFill>
              </a:rPr>
              <a:t>R-Python demo</a:t>
            </a:r>
            <a:endParaRPr lang="en-US" dirty="0"/>
          </a:p>
        </p:txBody>
      </p:sp>
      <p:grpSp>
        <p:nvGrpSpPr>
          <p:cNvPr id="4" name="Group 3"/>
          <p:cNvGrpSpPr/>
          <p:nvPr/>
        </p:nvGrpSpPr>
        <p:grpSpPr>
          <a:xfrm>
            <a:off x="7053577" y="1943101"/>
            <a:ext cx="12997739" cy="3089772"/>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74"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581" y="2792187"/>
            <a:ext cx="8363939" cy="851579"/>
          </a:xfrm>
        </p:spPr>
        <p:txBody>
          <a:bodyPr/>
          <a:lstStyle/>
          <a:p>
            <a:r>
              <a:rPr lang="en-US" dirty="0" smtClean="0"/>
              <a:t>Find out the percentage of the 100 most popular names in the US which are given to newborns</a:t>
            </a:r>
            <a:endParaRPr lang="en-GB" dirty="0"/>
          </a:p>
        </p:txBody>
      </p:sp>
      <p:sp>
        <p:nvSpPr>
          <p:cNvPr id="3" name="AutoShape 2" descr="Rosenbrock Banan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solidFill>
                <a:srgbClr val="000000"/>
              </a:solidFill>
            </a:endParaRPr>
          </a:p>
        </p:txBody>
      </p:sp>
      <p:sp>
        <p:nvSpPr>
          <p:cNvPr id="6" name="AutoShape 4" descr="Rosenbrock Banan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solidFill>
                <a:srgbClr val="000000"/>
              </a:solidFill>
            </a:endParaRPr>
          </a:p>
        </p:txBody>
      </p:sp>
    </p:spTree>
    <p:extLst>
      <p:ext uri="{BB962C8B-B14F-4D97-AF65-F5344CB8AC3E}">
        <p14:creationId xmlns:p14="http://schemas.microsoft.com/office/powerpoint/2010/main" val="358505085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visualization</a:t>
            </a:r>
            <a:endParaRPr lang="en-GB" dirty="0"/>
          </a:p>
        </p:txBody>
      </p:sp>
      <p:sp>
        <p:nvSpPr>
          <p:cNvPr id="3" name="AutoShape 2" descr="Rosenbrock Banan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solidFill>
                <a:srgbClr val="000000"/>
              </a:solidFill>
            </a:endParaRPr>
          </a:p>
        </p:txBody>
      </p:sp>
      <p:sp>
        <p:nvSpPr>
          <p:cNvPr id="6" name="AutoShape 4" descr="Rosenbrock Banan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solidFill>
                <a:srgbClr val="000000"/>
              </a:solidFill>
            </a:endParaRPr>
          </a:p>
        </p:txBody>
      </p:sp>
      <p:pic>
        <p:nvPicPr>
          <p:cNvPr id="5" name="Picture 4"/>
          <p:cNvPicPr>
            <a:picLocks noChangeAspect="1"/>
          </p:cNvPicPr>
          <p:nvPr/>
        </p:nvPicPr>
        <p:blipFill>
          <a:blip r:embed="rId2"/>
          <a:stretch>
            <a:fillRect/>
          </a:stretch>
        </p:blipFill>
        <p:spPr>
          <a:xfrm>
            <a:off x="1815216" y="1619986"/>
            <a:ext cx="5512378" cy="4134284"/>
          </a:xfrm>
          <a:prstGeom prst="rect">
            <a:avLst/>
          </a:prstGeom>
        </p:spPr>
      </p:pic>
    </p:spTree>
    <p:extLst>
      <p:ext uri="{BB962C8B-B14F-4D97-AF65-F5344CB8AC3E}">
        <p14:creationId xmlns:p14="http://schemas.microsoft.com/office/powerpoint/2010/main" val="25754195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390526" y="1943100"/>
            <a:ext cx="8361760" cy="3614836"/>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t>Download the Azure CLI onto the head node</a:t>
            </a:r>
          </a:p>
          <a:p>
            <a:pPr lvl="1"/>
            <a:r>
              <a:rPr lang="en-US" sz="1800" dirty="0"/>
              <a:t>Get a .</a:t>
            </a:r>
            <a:r>
              <a:rPr lang="en-US" sz="1800" dirty="0" err="1"/>
              <a:t>publishsettings</a:t>
            </a:r>
            <a:r>
              <a:rPr lang="en-US" sz="1800" dirty="0"/>
              <a:t> file and import into the CLI</a:t>
            </a:r>
          </a:p>
          <a:p>
            <a:pPr lvl="1"/>
            <a:r>
              <a:rPr lang="en-US" sz="1800" dirty="0"/>
              <a:t>Install the Python SDK for Windows Azure </a:t>
            </a:r>
          </a:p>
          <a:p>
            <a:pPr lvl="1"/>
            <a:r>
              <a:rPr lang="en-US" sz="1800" dirty="0"/>
              <a:t>Create an HPC package of the C:\Python27 directory and upload</a:t>
            </a:r>
          </a:p>
          <a:p>
            <a:pPr lvl="1"/>
            <a:r>
              <a:rPr lang="en-US" sz="1800" dirty="0"/>
              <a:t>Install R on the head node and install </a:t>
            </a:r>
            <a:r>
              <a:rPr lang="en-US" sz="1800" dirty="0" err="1"/>
              <a:t>plyr</a:t>
            </a:r>
            <a:r>
              <a:rPr lang="en-US" sz="1800" dirty="0"/>
              <a:t> and ggplot2</a:t>
            </a:r>
          </a:p>
          <a:p>
            <a:pPr lvl="1"/>
            <a:r>
              <a:rPr lang="en-US" sz="1800" dirty="0"/>
              <a:t>Create an install .bat file and </a:t>
            </a:r>
            <a:r>
              <a:rPr lang="en-US" sz="1800" dirty="0" err="1"/>
              <a:t>hpcpack</a:t>
            </a:r>
            <a:r>
              <a:rPr lang="en-US" sz="1800" dirty="0"/>
              <a:t> </a:t>
            </a:r>
          </a:p>
          <a:p>
            <a:pPr lvl="1"/>
            <a:r>
              <a:rPr lang="en-US" sz="1800" dirty="0"/>
              <a:t>Upload R to the cluster</a:t>
            </a:r>
          </a:p>
          <a:p>
            <a:pPr lvl="1"/>
            <a:r>
              <a:rPr lang="en-US" sz="1800" dirty="0"/>
              <a:t>Create a startup script to </a:t>
            </a:r>
            <a:r>
              <a:rPr lang="en-US" sz="1800" dirty="0" err="1"/>
              <a:t>xcopy</a:t>
            </a:r>
            <a:r>
              <a:rPr lang="en-US" sz="1800" dirty="0"/>
              <a:t> python and install R</a:t>
            </a:r>
          </a:p>
          <a:p>
            <a:pPr lvl="1"/>
            <a:r>
              <a:rPr lang="en-US" sz="1800" dirty="0"/>
              <a:t>Add the script to a new node template</a:t>
            </a:r>
          </a:p>
          <a:p>
            <a:pPr lvl="1"/>
            <a:r>
              <a:rPr lang="en-US" sz="1800" dirty="0"/>
              <a:t>Create a package for the application files and upload to the cluster</a:t>
            </a:r>
          </a:p>
          <a:p>
            <a:pPr lvl="1"/>
            <a:r>
              <a:rPr lang="en-US" sz="1800" dirty="0"/>
              <a:t>Create a new parametric sweep job and execute</a:t>
            </a:r>
          </a:p>
          <a:p>
            <a:pPr lvl="1"/>
            <a:r>
              <a:rPr lang="en-US" sz="1800" dirty="0"/>
              <a:t>Run the local R script to create a graph from the results</a:t>
            </a:r>
          </a:p>
          <a:p>
            <a:pPr lvl="1"/>
            <a:endParaRPr lang="en-US" sz="1500" dirty="0"/>
          </a:p>
          <a:p>
            <a:pPr lvl="1"/>
            <a:endParaRPr lang="en-US" sz="1500" dirty="0"/>
          </a:p>
          <a:p>
            <a:pPr lvl="1"/>
            <a:endParaRPr lang="en-US" sz="1500" dirty="0"/>
          </a:p>
        </p:txBody>
      </p:sp>
    </p:spTree>
    <p:extLst>
      <p:ext uri="{BB962C8B-B14F-4D97-AF65-F5344CB8AC3E}">
        <p14:creationId xmlns:p14="http://schemas.microsoft.com/office/powerpoint/2010/main" val="27269428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HPC in the Cloud</a:t>
            </a:r>
          </a:p>
        </p:txBody>
      </p:sp>
      <p:sp>
        <p:nvSpPr>
          <p:cNvPr id="3" name="Text Placeholder 2"/>
          <p:cNvSpPr>
            <a:spLocks noGrp="1"/>
          </p:cNvSpPr>
          <p:nvPr>
            <p:ph type="body" sz="quarter" idx="10"/>
          </p:nvPr>
        </p:nvSpPr>
        <p:spPr>
          <a:xfrm>
            <a:off x="390526" y="1943099"/>
            <a:ext cx="8361760" cy="2097497"/>
          </a:xfrm>
        </p:spPr>
        <p:txBody>
          <a:bodyPr/>
          <a:lstStyle/>
          <a:p>
            <a:r>
              <a:rPr lang="en-US" sz="2700" dirty="0"/>
              <a:t>Learning objectives – what we have learned:</a:t>
            </a:r>
          </a:p>
          <a:p>
            <a:pPr marL="431006" lvl="2" indent="-428625">
              <a:spcBef>
                <a:spcPts val="0"/>
              </a:spcBef>
              <a:spcAft>
                <a:spcPts val="675"/>
              </a:spcAft>
              <a:buFont typeface="Arial" pitchFamily="34" charset="0"/>
              <a:buChar char="•"/>
            </a:pPr>
            <a:r>
              <a:rPr lang="en-US" sz="2100" spc="-75"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431006" indent="-428625">
              <a:buFont typeface="Arial" panose="020B0604020202020204" pitchFamily="34" charset="0"/>
              <a:buChar char="•"/>
            </a:pPr>
            <a:r>
              <a:rPr lang="en-US" sz="2100" dirty="0">
                <a:cs typeface="Segoe UI Light" panose="020B0502040204020203" pitchFamily="34" charset="0"/>
              </a:rPr>
              <a:t>A design pattern for scaling parameter sweep/map reduce for scientific analysis using standard tool with Windows HPC</a:t>
            </a:r>
          </a:p>
          <a:p>
            <a:pPr marL="431006" indent="-428625">
              <a:buFont typeface="Arial" panose="020B0604020202020204" pitchFamily="34" charset="0"/>
              <a:buChar char="•"/>
            </a:pPr>
            <a:r>
              <a:rPr lang="en-US" sz="2100" dirty="0">
                <a:cs typeface="Segoe UI Light" panose="020B0502040204020203" pitchFamily="34" charset="0"/>
              </a:rPr>
              <a:t>Examples of when this is useful for research scientists</a:t>
            </a:r>
          </a:p>
        </p:txBody>
      </p:sp>
    </p:spTree>
    <p:extLst>
      <p:ext uri="{BB962C8B-B14F-4D97-AF65-F5344CB8AC3E}">
        <p14:creationId xmlns:p14="http://schemas.microsoft.com/office/powerpoint/2010/main" val="14050241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604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606544" y="2065927"/>
            <a:ext cx="5973252" cy="3407087"/>
          </a:xfrm>
        </p:spPr>
        <p:txBody>
          <a:bodyPr/>
          <a:lstStyle/>
          <a:p>
            <a:pPr marL="2381" indent="0"/>
            <a:r>
              <a:rPr lang="en-US" sz="3000" dirty="0"/>
              <a:t>HPC</a:t>
            </a:r>
          </a:p>
          <a:p>
            <a:pPr marL="684610" lvl="2" indent="-169069"/>
            <a:r>
              <a:rPr lang="en-US" sz="2100" dirty="0">
                <a:latin typeface="Segoe UI Light" panose="020B0502040204020203" pitchFamily="34" charset="0"/>
                <a:cs typeface="Segoe UI Light" panose="020B0502040204020203" pitchFamily="34" charset="0"/>
              </a:rPr>
              <a:t>Microsoft High Performance Computing Service pack for Windows Server</a:t>
            </a:r>
            <a:br>
              <a:rPr lang="en-US" sz="2100" dirty="0">
                <a:latin typeface="Segoe UI Light" panose="020B0502040204020203" pitchFamily="34" charset="0"/>
                <a:cs typeface="Segoe UI Light" panose="020B0502040204020203" pitchFamily="34" charset="0"/>
              </a:rPr>
            </a:br>
            <a:endParaRPr lang="en-US" sz="2100" dirty="0">
              <a:latin typeface="Segoe UI Light" panose="020B0502040204020203" pitchFamily="34" charset="0"/>
              <a:cs typeface="Segoe UI Light" panose="020B0502040204020203" pitchFamily="34" charset="0"/>
            </a:endParaRPr>
          </a:p>
          <a:p>
            <a:pPr marL="559594" indent="-557213">
              <a:buFont typeface="+mj-lt"/>
              <a:buAutoNum type="arabicPeriod"/>
            </a:pPr>
            <a:r>
              <a:rPr lang="en-US" sz="3000" dirty="0"/>
              <a:t>Setting it up </a:t>
            </a:r>
          </a:p>
          <a:p>
            <a:pPr marL="559594" indent="-557213">
              <a:buFont typeface="+mj-lt"/>
              <a:buAutoNum type="arabicPeriod"/>
            </a:pPr>
            <a:r>
              <a:rPr lang="en-US" sz="3000" dirty="0"/>
              <a:t>MATLAB demo</a:t>
            </a:r>
          </a:p>
          <a:p>
            <a:pPr marL="559594" indent="-557213">
              <a:buFont typeface="+mj-lt"/>
              <a:buAutoNum type="arabicPeriod"/>
            </a:pPr>
            <a:r>
              <a:rPr lang="en-US" sz="3000" dirty="0"/>
              <a:t>R demo</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Microsoft HPC Scenarios</a:t>
            </a:r>
            <a:endParaRPr lang="en-GB"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60507" y="2237167"/>
            <a:ext cx="4414733" cy="3025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51049" y="2184267"/>
            <a:ext cx="3674083" cy="2631105"/>
          </a:xfrm>
          <a:prstGeom prst="rect">
            <a:avLst/>
          </a:prstGeom>
          <a:noFill/>
        </p:spPr>
        <p:txBody>
          <a:bodyPr wrap="none" lIns="0" tIns="0" rIns="0" bIns="0" rtlCol="0">
            <a:spAutoFit/>
          </a:bodyPr>
          <a:lstStyle/>
          <a:p>
            <a:pPr marL="0" lvl="1"/>
            <a:r>
              <a:rPr lang="en-US" sz="2699" spc="-75" dirty="0">
                <a:gradFill>
                  <a:gsLst>
                    <a:gs pos="0">
                      <a:srgbClr val="00AEEF"/>
                    </a:gs>
                    <a:gs pos="86000">
                      <a:srgbClr val="00AEEF"/>
                    </a:gs>
                  </a:gsLst>
                  <a:lin ang="5400000" scaled="0"/>
                </a:gradFill>
                <a:latin typeface="Segoe UI Light" pitchFamily="34" charset="0"/>
              </a:rPr>
              <a:t>On-Premises</a:t>
            </a:r>
          </a:p>
          <a:p>
            <a:r>
              <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Your own servers inside your enterprise cloud.</a:t>
            </a:r>
          </a:p>
          <a:p>
            <a:endPar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r>
              <a:rPr lang="en-US" sz="2699" spc="-75" dirty="0">
                <a:gradFill>
                  <a:gsLst>
                    <a:gs pos="0">
                      <a:srgbClr val="00AEEF"/>
                    </a:gs>
                    <a:gs pos="86000">
                      <a:srgbClr val="00AEEF"/>
                    </a:gs>
                  </a:gsLst>
                  <a:lin ang="5400000" scaled="0"/>
                </a:gradFill>
                <a:latin typeface="Segoe UI Light" pitchFamily="34" charset="0"/>
              </a:rPr>
              <a:t>Hybrid</a:t>
            </a:r>
          </a:p>
          <a:p>
            <a:r>
              <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Burst from enterprise to cloud.</a:t>
            </a:r>
          </a:p>
          <a:p>
            <a:endPar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pPr marL="0" lvl="1"/>
            <a:r>
              <a:rPr lang="en-US" sz="2699" spc="-75" dirty="0">
                <a:gradFill>
                  <a:gsLst>
                    <a:gs pos="0">
                      <a:srgbClr val="00AEEF"/>
                    </a:gs>
                    <a:gs pos="86000">
                      <a:srgbClr val="00AEEF"/>
                    </a:gs>
                  </a:gsLst>
                  <a:lin ang="5400000" scaled="0"/>
                </a:gradFill>
                <a:latin typeface="Segoe UI Light" pitchFamily="34" charset="0"/>
              </a:rPr>
              <a:t>Cloud</a:t>
            </a:r>
          </a:p>
          <a:p>
            <a:r>
              <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Head node in cloud or compute in cloud</a:t>
            </a:r>
            <a:br>
              <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br>
            <a:r>
              <a:rPr lang="en-US" sz="1500" spc="-38"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Or both.</a:t>
            </a:r>
          </a:p>
        </p:txBody>
      </p:sp>
    </p:spTree>
    <p:extLst>
      <p:ext uri="{BB962C8B-B14F-4D97-AF65-F5344CB8AC3E}">
        <p14:creationId xmlns:p14="http://schemas.microsoft.com/office/powerpoint/2010/main" val="117630495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1705" y="3892128"/>
            <a:ext cx="9138314" cy="2965872"/>
            <a:chOff x="0" y="4069080"/>
            <a:chExt cx="9144000" cy="2800208"/>
          </a:xfrm>
        </p:grpSpPr>
        <p:cxnSp>
          <p:nvCxnSpPr>
            <p:cNvPr id="44" name="Straight Connector 43"/>
            <p:cNvCxnSpPr/>
            <p:nvPr/>
          </p:nvCxnSpPr>
          <p:spPr>
            <a:xfrm>
              <a:off x="0" y="4419600"/>
              <a:ext cx="91440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0" y="4069080"/>
              <a:ext cx="9144000" cy="2800208"/>
              <a:chOff x="0" y="4069080"/>
              <a:chExt cx="9144000" cy="2800208"/>
            </a:xfrm>
          </p:grpSpPr>
          <p:sp>
            <p:nvSpPr>
              <p:cNvPr id="47" name="Rectangle 46"/>
              <p:cNvSpPr/>
              <p:nvPr/>
            </p:nvSpPr>
            <p:spPr>
              <a:xfrm flipV="1">
                <a:off x="0" y="4419600"/>
                <a:ext cx="9144000" cy="2438400"/>
              </a:xfrm>
              <a:prstGeom prst="rect">
                <a:avLst/>
              </a:prstGeom>
              <a:gradFill flip="none" rotWithShape="1">
                <a:gsLst>
                  <a:gs pos="0">
                    <a:schemeClr val="bg1">
                      <a:alpha val="0"/>
                    </a:schemeClr>
                  </a:gs>
                  <a:gs pos="100000">
                    <a:schemeClr val="bg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pic>
            <p:nvPicPr>
              <p:cNvPr id="46" name="Picture 45" descr="sky and clouds faded top 2.png"/>
              <p:cNvPicPr>
                <a:picLocks noChangeAspect="1"/>
              </p:cNvPicPr>
              <p:nvPr/>
            </p:nvPicPr>
            <p:blipFill>
              <a:blip r:embed="rId3" cstate="print">
                <a:alphaModFix amt="60000"/>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b="22199"/>
              <a:stretch>
                <a:fillRect/>
              </a:stretch>
            </p:blipFill>
            <p:spPr>
              <a:xfrm>
                <a:off x="1589" y="4419599"/>
                <a:ext cx="9142411" cy="2449689"/>
              </a:xfrm>
              <a:prstGeom prst="rect">
                <a:avLst/>
              </a:prstGeom>
              <a:blipFill dpi="0" rotWithShape="1">
                <a:blip r:embed="rId5" cstate="print">
                  <a:alphaModFix amt="0"/>
                  <a:duotone>
                    <a:prstClr val="black"/>
                    <a:schemeClr val="accent1">
                      <a:tint val="45000"/>
                      <a:satMod val="400000"/>
                    </a:schemeClr>
                  </a:duotone>
                </a:blip>
                <a:srcRect/>
                <a:stretch>
                  <a:fillRect/>
                </a:stretch>
              </a:blipFill>
              <a:ln w="55000" cap="flat" cmpd="thickThin" algn="ctr">
                <a:noFill/>
                <a:prstDash val="solid"/>
                <a:headEnd type="none" w="med" len="med"/>
                <a:tailEnd type="none" w="med" len="med"/>
              </a:ln>
              <a:effectLst/>
            </p:spPr>
          </p:pic>
          <p:cxnSp>
            <p:nvCxnSpPr>
              <p:cNvPr id="48" name="Straight Arrow Connector 47"/>
              <p:cNvCxnSpPr/>
              <p:nvPr/>
            </p:nvCxnSpPr>
            <p:spPr>
              <a:xfrm>
                <a:off x="3724656" y="5499577"/>
                <a:ext cx="365760" cy="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49" name="Rounded Rectangle 48"/>
              <p:cNvSpPr/>
              <p:nvPr/>
            </p:nvSpPr>
            <p:spPr>
              <a:xfrm>
                <a:off x="5575946" y="6492240"/>
                <a:ext cx="172340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Azure Compute Instances</a:t>
                </a:r>
              </a:p>
            </p:txBody>
          </p:sp>
          <p:sp>
            <p:nvSpPr>
              <p:cNvPr id="50" name="Rounded Rectangle 49"/>
              <p:cNvSpPr/>
              <p:nvPr/>
            </p:nvSpPr>
            <p:spPr>
              <a:xfrm>
                <a:off x="2423132" y="5794819"/>
                <a:ext cx="1140075" cy="19342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Azure Compute Proxies</a:t>
                </a:r>
              </a:p>
            </p:txBody>
          </p:sp>
          <p:grpSp>
            <p:nvGrpSpPr>
              <p:cNvPr id="51" name="Group 50"/>
              <p:cNvGrpSpPr/>
              <p:nvPr/>
            </p:nvGrpSpPr>
            <p:grpSpPr>
              <a:xfrm>
                <a:off x="2286000" y="5321344"/>
                <a:ext cx="1414339" cy="421088"/>
                <a:chOff x="3043335" y="5321344"/>
                <a:chExt cx="1414339" cy="421088"/>
              </a:xfrm>
            </p:grpSpPr>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3335" y="5321344"/>
                  <a:ext cx="1414339" cy="210163"/>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3335" y="5532269"/>
                  <a:ext cx="1414339" cy="210163"/>
                </a:xfrm>
                <a:prstGeom prst="rect">
                  <a:avLst/>
                </a:prstGeom>
              </p:spPr>
            </p:pic>
          </p:grpSp>
          <p:cxnSp>
            <p:nvCxnSpPr>
              <p:cNvPr id="52" name="Straight Arrow Connector 51"/>
              <p:cNvCxnSpPr/>
              <p:nvPr/>
            </p:nvCxnSpPr>
            <p:spPr>
              <a:xfrm>
                <a:off x="2981100" y="4069080"/>
                <a:ext cx="0" cy="118872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nvGrpSpPr>
              <p:cNvPr id="53" name="Group 52"/>
              <p:cNvGrpSpPr/>
              <p:nvPr/>
            </p:nvGrpSpPr>
            <p:grpSpPr>
              <a:xfrm>
                <a:off x="4148873" y="4648200"/>
                <a:ext cx="4577551" cy="1852041"/>
                <a:chOff x="4148873" y="4648200"/>
                <a:chExt cx="4577551" cy="1852041"/>
              </a:xfrm>
            </p:grpSpPr>
            <p:grpSp>
              <p:nvGrpSpPr>
                <p:cNvPr id="54" name="Group 53"/>
                <p:cNvGrpSpPr/>
                <p:nvPr/>
              </p:nvGrpSpPr>
              <p:grpSpPr>
                <a:xfrm>
                  <a:off x="4148873" y="4648200"/>
                  <a:ext cx="1519570" cy="1852041"/>
                  <a:chOff x="5152374" y="4648200"/>
                  <a:chExt cx="1750310" cy="1852041"/>
                </a:xfrm>
              </p:grpSpPr>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2374" y="5843587"/>
                    <a:ext cx="1736061" cy="352425"/>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499" y="5562600"/>
                    <a:ext cx="1736060" cy="352425"/>
                  </a:xfrm>
                  <a:prstGeom prst="rect">
                    <a:avLst/>
                  </a:prstGeom>
                </p:spPr>
              </p:pic>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497" y="6147816"/>
                    <a:ext cx="1736061" cy="352425"/>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499" y="4929187"/>
                    <a:ext cx="1736059" cy="352425"/>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6623" y="4648200"/>
                    <a:ext cx="1736061" cy="352425"/>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6623" y="5233416"/>
                    <a:ext cx="1736061" cy="352425"/>
                  </a:xfrm>
                  <a:prstGeom prst="rect">
                    <a:avLst/>
                  </a:prstGeom>
                </p:spPr>
              </p:pic>
            </p:grpSp>
            <p:grpSp>
              <p:nvGrpSpPr>
                <p:cNvPr id="55" name="Group 54"/>
                <p:cNvGrpSpPr/>
                <p:nvPr/>
              </p:nvGrpSpPr>
              <p:grpSpPr>
                <a:xfrm>
                  <a:off x="5677950" y="4648200"/>
                  <a:ext cx="1507202" cy="1852041"/>
                  <a:chOff x="6844594" y="4648200"/>
                  <a:chExt cx="1736064" cy="1852041"/>
                </a:xfrm>
              </p:grpSpPr>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4598" y="5843587"/>
                    <a:ext cx="1736060" cy="352425"/>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4597" y="5562600"/>
                    <a:ext cx="1736060" cy="352425"/>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4598" y="6147816"/>
                    <a:ext cx="1736058" cy="352425"/>
                  </a:xfrm>
                  <a:prstGeom prst="rect">
                    <a:avLst/>
                  </a:prstGeom>
                </p:spPr>
              </p:pic>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4597" y="4929187"/>
                    <a:ext cx="1736061" cy="352425"/>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4594" y="4648200"/>
                    <a:ext cx="1736062" cy="352425"/>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4596" y="5233416"/>
                    <a:ext cx="1736058" cy="352425"/>
                  </a:xfrm>
                  <a:prstGeom prst="rect">
                    <a:avLst/>
                  </a:prstGeom>
                </p:spPr>
              </p:pic>
            </p:grpSp>
            <p:grpSp>
              <p:nvGrpSpPr>
                <p:cNvPr id="56" name="Group 55"/>
                <p:cNvGrpSpPr/>
                <p:nvPr/>
              </p:nvGrpSpPr>
              <p:grpSpPr>
                <a:xfrm>
                  <a:off x="7194661" y="4648200"/>
                  <a:ext cx="1531763" cy="1852041"/>
                  <a:chOff x="7194661" y="4648200"/>
                  <a:chExt cx="1531763" cy="1852041"/>
                </a:xfrm>
              </p:grpSpPr>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4661" y="5843587"/>
                    <a:ext cx="1507198" cy="352425"/>
                  </a:xfrm>
                  <a:prstGeom prst="rect">
                    <a:avLst/>
                  </a:prstGeom>
                </p:spPr>
              </p:pic>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3040" y="5562600"/>
                    <a:ext cx="1507198" cy="352425"/>
                  </a:xfrm>
                  <a:prstGeom prst="rect">
                    <a:avLst/>
                  </a:prstGeom>
                </p:spPr>
              </p:pic>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0848" y="6147816"/>
                    <a:ext cx="1507198" cy="352425"/>
                  </a:xfrm>
                  <a:prstGeom prst="rect">
                    <a:avLst/>
                  </a:prstGeom>
                </p:spPr>
              </p:pic>
              <p:pic>
                <p:nvPicPr>
                  <p:cNvPr id="60" name="Picture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3040" y="4929187"/>
                    <a:ext cx="1507198" cy="352425"/>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226" y="4648200"/>
                    <a:ext cx="1507198" cy="352425"/>
                  </a:xfrm>
                  <a:prstGeom prst="rect">
                    <a:avLst/>
                  </a:prstGeom>
                </p:spPr>
              </p:pic>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226" y="5233416"/>
                    <a:ext cx="1507198" cy="352425"/>
                  </a:xfrm>
                  <a:prstGeom prst="rect">
                    <a:avLst/>
                  </a:prstGeom>
                </p:spPr>
              </p:pic>
            </p:grpSp>
          </p:grpSp>
        </p:grpSp>
      </p:grpSp>
      <p:sp>
        <p:nvSpPr>
          <p:cNvPr id="2" name="Title 1"/>
          <p:cNvSpPr>
            <a:spLocks noGrp="1"/>
          </p:cNvSpPr>
          <p:nvPr>
            <p:ph type="title"/>
          </p:nvPr>
        </p:nvSpPr>
        <p:spPr/>
        <p:txBody>
          <a:bodyPr/>
          <a:lstStyle/>
          <a:p>
            <a:r>
              <a:rPr lang="en-GB" dirty="0" smtClean="0"/>
              <a:t>HPC Components (On Premises View)</a:t>
            </a:r>
            <a:endParaRPr lang="en-GB" dirty="0"/>
          </a:p>
        </p:txBody>
      </p:sp>
      <p:sp>
        <p:nvSpPr>
          <p:cNvPr id="4" name="TextBox 3"/>
          <p:cNvSpPr txBox="1"/>
          <p:nvPr/>
        </p:nvSpPr>
        <p:spPr>
          <a:xfrm>
            <a:off x="268611" y="1988610"/>
            <a:ext cx="1420855" cy="346226"/>
          </a:xfrm>
          <a:prstGeom prst="rect">
            <a:avLst/>
          </a:prstGeom>
          <a:noFill/>
        </p:spPr>
        <p:txBody>
          <a:bodyPr wrap="none" lIns="68557" tIns="34279" rIns="68557" bIns="34279" rtlCol="0">
            <a:spAutoFit/>
          </a:bodyPr>
          <a:lstStyle/>
          <a:p>
            <a:r>
              <a:rPr lang="en-US" b="1" dirty="0">
                <a:solidFill>
                  <a:srgbClr val="00B0F0"/>
                </a:solidFill>
                <a:latin typeface="Segoe" pitchFamily="34" charset="0"/>
              </a:rPr>
              <a:t>On-premise</a:t>
            </a:r>
          </a:p>
        </p:txBody>
      </p:sp>
      <p:cxnSp>
        <p:nvCxnSpPr>
          <p:cNvPr id="5" name="Straight Arrow Connector 4"/>
          <p:cNvCxnSpPr/>
          <p:nvPr/>
        </p:nvCxnSpPr>
        <p:spPr>
          <a:xfrm>
            <a:off x="1723373" y="2572463"/>
            <a:ext cx="952160" cy="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 name="Rounded Rectangle 5"/>
          <p:cNvSpPr/>
          <p:nvPr/>
        </p:nvSpPr>
        <p:spPr>
          <a:xfrm>
            <a:off x="683075" y="3073339"/>
            <a:ext cx="1040295" cy="139827"/>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Desktop User</a:t>
            </a:r>
          </a:p>
        </p:txBody>
      </p:sp>
      <p:sp>
        <p:nvSpPr>
          <p:cNvPr id="7" name="Rounded Rectangle 6"/>
          <p:cNvSpPr/>
          <p:nvPr/>
        </p:nvSpPr>
        <p:spPr>
          <a:xfrm>
            <a:off x="2560866" y="2742515"/>
            <a:ext cx="866825" cy="13505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HPC Head Node</a:t>
            </a:r>
          </a:p>
        </p:txBody>
      </p:sp>
      <p:sp>
        <p:nvSpPr>
          <p:cNvPr id="8" name="Rounded Rectangle 7"/>
          <p:cNvSpPr/>
          <p:nvPr/>
        </p:nvSpPr>
        <p:spPr>
          <a:xfrm>
            <a:off x="2560866" y="3694001"/>
            <a:ext cx="866825" cy="13505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Broker Node(s)</a:t>
            </a:r>
          </a:p>
        </p:txBody>
      </p:sp>
      <p:cxnSp>
        <p:nvCxnSpPr>
          <p:cNvPr id="9" name="Straight Arrow Connector 8"/>
          <p:cNvCxnSpPr>
            <a:stCxn id="7" idx="2"/>
          </p:cNvCxnSpPr>
          <p:nvPr/>
        </p:nvCxnSpPr>
        <p:spPr>
          <a:xfrm flipH="1">
            <a:off x="2990336" y="2877569"/>
            <a:ext cx="3943" cy="26568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p:nvPr/>
        </p:nvCxnSpPr>
        <p:spPr>
          <a:xfrm flipH="1" flipV="1">
            <a:off x="1723367" y="3018167"/>
            <a:ext cx="792512" cy="422267"/>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pic>
        <p:nvPicPr>
          <p:cNvPr id="11" name="Picture 2" descr="\\eventsql\dvd\Online_ART\DVD_ART36\Artwork_Imagery\Icons - Illustrations\_ REAL VISTA STYLE\desktop comput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821" y="2409393"/>
            <a:ext cx="896805" cy="6730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ventsql\dvd\Online_ART\DVD_ART36\Artwork_Imagery\Icons - Illustrations\_ VISTA STYLE\serv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2034" y="3128201"/>
            <a:ext cx="751177" cy="5637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ventsql\dvd\Online_ART\DVD_ART36\Artwork_Imagery\Icons - Illustrations\_ VISTA STYLE\serv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4340" y="2171702"/>
            <a:ext cx="751177" cy="5637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ventsql\dvd\Online_ART\DVD_ART36\Artwork_Imagery\Icons - Illustrations\_ VISTA STYLE\server.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36279"/>
          <a:stretch/>
        </p:blipFill>
        <p:spPr bwMode="auto">
          <a:xfrm>
            <a:off x="2864552" y="3151019"/>
            <a:ext cx="478659" cy="563733"/>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7532434" y="3360473"/>
            <a:ext cx="899884" cy="14482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HPC Cluster</a:t>
            </a:r>
          </a:p>
        </p:txBody>
      </p:sp>
      <p:cxnSp>
        <p:nvCxnSpPr>
          <p:cNvPr id="16" name="Curved Connector 15"/>
          <p:cNvCxnSpPr/>
          <p:nvPr/>
        </p:nvCxnSpPr>
        <p:spPr>
          <a:xfrm flipV="1">
            <a:off x="3442048" y="3426035"/>
            <a:ext cx="1763665" cy="6853"/>
          </a:xfrm>
          <a:prstGeom prst="curvedConnector3">
            <a:avLst>
              <a:gd name="adj1" fmla="val 50000"/>
            </a:avLst>
          </a:prstGeom>
          <a:ln>
            <a:headEnd type="triangle"/>
            <a:tailEnd type="triangle"/>
          </a:ln>
        </p:spPr>
        <p:style>
          <a:lnRef idx="2">
            <a:schemeClr val="accent5"/>
          </a:lnRef>
          <a:fillRef idx="0">
            <a:schemeClr val="accent5"/>
          </a:fillRef>
          <a:effectRef idx="1">
            <a:schemeClr val="accent5"/>
          </a:effectRef>
          <a:fontRef idx="minor">
            <a:schemeClr val="tx1"/>
          </a:fontRef>
        </p:style>
      </p:cxnSp>
      <p:grpSp>
        <p:nvGrpSpPr>
          <p:cNvPr id="17" name="Group 16"/>
          <p:cNvGrpSpPr/>
          <p:nvPr/>
        </p:nvGrpSpPr>
        <p:grpSpPr>
          <a:xfrm>
            <a:off x="4900982" y="2957098"/>
            <a:ext cx="2626389" cy="1214855"/>
            <a:chOff x="5062572" y="3047999"/>
            <a:chExt cx="2024028" cy="1175523"/>
          </a:xfrm>
        </p:grpSpPr>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2572" y="3047999"/>
              <a:ext cx="771985" cy="1175523"/>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6400" y="3047999"/>
              <a:ext cx="771985" cy="1175523"/>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96292" y="3047999"/>
              <a:ext cx="771985" cy="1175523"/>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14615" y="3047999"/>
              <a:ext cx="771985" cy="1175523"/>
            </a:xfrm>
            <a:prstGeom prst="rect">
              <a:avLst/>
            </a:prstGeom>
          </p:spPr>
        </p:pic>
      </p:grpSp>
      <p:grpSp>
        <p:nvGrpSpPr>
          <p:cNvPr id="22" name="Group 21"/>
          <p:cNvGrpSpPr/>
          <p:nvPr/>
        </p:nvGrpSpPr>
        <p:grpSpPr>
          <a:xfrm>
            <a:off x="3495515" y="1828802"/>
            <a:ext cx="4655659" cy="1251059"/>
            <a:chOff x="3494844" y="1551432"/>
            <a:chExt cx="4658556" cy="1668078"/>
          </a:xfrm>
        </p:grpSpPr>
        <p:grpSp>
          <p:nvGrpSpPr>
            <p:cNvPr id="23" name="Group 22"/>
            <p:cNvGrpSpPr/>
            <p:nvPr/>
          </p:nvGrpSpPr>
          <p:grpSpPr>
            <a:xfrm>
              <a:off x="5264926" y="1551432"/>
              <a:ext cx="2888474" cy="571465"/>
              <a:chOff x="5264926" y="1600200"/>
              <a:chExt cx="2888474" cy="571465"/>
            </a:xfrm>
          </p:grpSpPr>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sp>
          <p:nvSpPr>
            <p:cNvPr id="24" name="Rounded Rectangle 23"/>
            <p:cNvSpPr/>
            <p:nvPr/>
          </p:nvSpPr>
          <p:spPr>
            <a:xfrm>
              <a:off x="5014046" y="2460916"/>
              <a:ext cx="2171035" cy="322191"/>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68557" tIns="34279" rIns="68557" bIns="34279" rtlCol="0" anchor="ctr"/>
            <a:lstStyle/>
            <a:p>
              <a:pPr algn="ctr"/>
              <a:r>
                <a:rPr lang="en-US" sz="825" b="1" dirty="0">
                  <a:solidFill>
                    <a:srgbClr val="000000"/>
                  </a:solidFill>
                  <a:latin typeface="Segoe" pitchFamily="34" charset="0"/>
                </a:rPr>
                <a:t>Desktop Compute Cloud via </a:t>
              </a:r>
            </a:p>
            <a:p>
              <a:pPr algn="ctr"/>
              <a:r>
                <a:rPr lang="en-US" sz="825" b="1" dirty="0">
                  <a:solidFill>
                    <a:srgbClr val="000000"/>
                  </a:solidFill>
                  <a:latin typeface="Segoe" pitchFamily="34" charset="0"/>
                </a:rPr>
                <a:t>Idle Win 7 Workstation Cores</a:t>
              </a:r>
            </a:p>
          </p:txBody>
        </p:sp>
        <p:grpSp>
          <p:nvGrpSpPr>
            <p:cNvPr id="25" name="Group 24"/>
            <p:cNvGrpSpPr/>
            <p:nvPr/>
          </p:nvGrpSpPr>
          <p:grpSpPr>
            <a:xfrm>
              <a:off x="4655326" y="1828800"/>
              <a:ext cx="2888474" cy="571465"/>
              <a:chOff x="5264926" y="1600200"/>
              <a:chExt cx="2888474" cy="571465"/>
            </a:xfrm>
          </p:grpSpPr>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cxnSp>
          <p:nvCxnSpPr>
            <p:cNvPr id="26" name="Straight Arrow Connector 25"/>
            <p:cNvCxnSpPr/>
            <p:nvPr/>
          </p:nvCxnSpPr>
          <p:spPr>
            <a:xfrm flipV="1">
              <a:off x="3494844" y="2542929"/>
              <a:ext cx="1146230" cy="676581"/>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grpSp>
        <p:nvGrpSpPr>
          <p:cNvPr id="77" name="Group 76"/>
          <p:cNvGrpSpPr/>
          <p:nvPr/>
        </p:nvGrpSpPr>
        <p:grpSpPr>
          <a:xfrm>
            <a:off x="154632" y="4870539"/>
            <a:ext cx="1827973" cy="888299"/>
            <a:chOff x="151881" y="5573569"/>
            <a:chExt cx="1943127" cy="742355"/>
          </a:xfrm>
        </p:grpSpPr>
        <p:pic>
          <p:nvPicPr>
            <p:cNvPr id="78" name="Picture 77" descr="WinAzure_h_rgb_r.png"/>
            <p:cNvPicPr>
              <a:picLocks noChangeAspect="1"/>
            </p:cNvPicPr>
            <p:nvPr/>
          </p:nvPicPr>
          <p:blipFill rotWithShape="1">
            <a:blip r:embed="rId11" cstate="print"/>
            <a:srcRect l="-321" t="-1741" r="31000" b="1741"/>
            <a:stretch/>
          </p:blipFill>
          <p:spPr>
            <a:xfrm>
              <a:off x="151881" y="5573569"/>
              <a:ext cx="1943127" cy="431386"/>
            </a:xfrm>
            <a:prstGeom prst="rect">
              <a:avLst/>
            </a:prstGeom>
            <a:noFill/>
            <a:ln>
              <a:noFill/>
            </a:ln>
            <a:effectLst>
              <a:outerShdw blurRad="25400" dist="25400" dir="2700000">
                <a:srgbClr val="000000">
                  <a:alpha val="43000"/>
                </a:srgbClr>
              </a:outerShdw>
            </a:effectLst>
          </p:spPr>
        </p:pic>
        <p:pic>
          <p:nvPicPr>
            <p:cNvPr id="79" name="Picture 78" descr="WinAzure_h_rgb_r.png"/>
            <p:cNvPicPr>
              <a:picLocks noChangeAspect="1"/>
            </p:cNvPicPr>
            <p:nvPr/>
          </p:nvPicPr>
          <p:blipFill rotWithShape="1">
            <a:blip r:embed="rId11" cstate="print"/>
            <a:srcRect l="69000"/>
            <a:stretch/>
          </p:blipFill>
          <p:spPr>
            <a:xfrm>
              <a:off x="796411" y="5884537"/>
              <a:ext cx="868951" cy="431387"/>
            </a:xfrm>
            <a:prstGeom prst="rect">
              <a:avLst/>
            </a:prstGeom>
            <a:noFill/>
            <a:ln>
              <a:noFill/>
            </a:ln>
            <a:effectLst>
              <a:outerShdw blurRad="25400" dist="25400" dir="2700000">
                <a:srgbClr val="000000">
                  <a:alpha val="43000"/>
                </a:srgbClr>
              </a:outerShdw>
            </a:effectLst>
          </p:spPr>
        </p:pic>
      </p:grpSp>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8267" y="1964850"/>
            <a:ext cx="2227946" cy="264001"/>
          </a:xfrm>
          <a:prstGeom prst="rect">
            <a:avLst/>
          </a:prstGeom>
        </p:spPr>
      </p:pic>
      <p:grpSp>
        <p:nvGrpSpPr>
          <p:cNvPr id="81" name="Group 54"/>
          <p:cNvGrpSpPr/>
          <p:nvPr/>
        </p:nvGrpSpPr>
        <p:grpSpPr>
          <a:xfrm>
            <a:off x="7504557" y="2553859"/>
            <a:ext cx="1545432" cy="542165"/>
            <a:chOff x="2209800" y="3828779"/>
            <a:chExt cx="2286000" cy="720062"/>
          </a:xfrm>
          <a:solidFill>
            <a:schemeClr val="bg1">
              <a:lumMod val="65000"/>
            </a:schemeClr>
          </a:solidFill>
        </p:grpSpPr>
        <p:pic>
          <p:nvPicPr>
            <p:cNvPr id="82" name="Picture 15" descr="http://www.response-it.co.uk/blog/wp-content/uploads/2010/02/banner-r2_2-7442041.jpg"/>
            <p:cNvPicPr>
              <a:picLocks noChangeAspect="1" noChangeArrowheads="1"/>
            </p:cNvPicPr>
            <p:nvPr/>
          </p:nvPicPr>
          <p:blipFill>
            <a:blip r:embed="rId13" cstate="print"/>
            <a:srcRect/>
            <a:stretch>
              <a:fillRect/>
            </a:stretch>
          </p:blipFill>
          <p:spPr bwMode="auto">
            <a:xfrm>
              <a:off x="2209800" y="3874620"/>
              <a:ext cx="2286000" cy="674221"/>
            </a:xfrm>
            <a:prstGeom prst="rect">
              <a:avLst/>
            </a:prstGeom>
            <a:grpFill/>
          </p:spPr>
        </p:pic>
        <p:sp>
          <p:nvSpPr>
            <p:cNvPr id="83" name="TextBox 82"/>
            <p:cNvSpPr txBox="1"/>
            <p:nvPr/>
          </p:nvSpPr>
          <p:spPr>
            <a:xfrm>
              <a:off x="3276601" y="3828779"/>
              <a:ext cx="1143001" cy="490518"/>
            </a:xfrm>
            <a:prstGeom prst="rect">
              <a:avLst/>
            </a:prstGeom>
            <a:noFill/>
          </p:spPr>
          <p:txBody>
            <a:bodyPr wrap="square" rtlCol="0">
              <a:spAutoFit/>
            </a:bodyPr>
            <a:lstStyle/>
            <a:p>
              <a:pPr algn="ctr"/>
              <a:r>
                <a:rPr lang="en-US" sz="900" b="1" dirty="0">
                  <a:solidFill>
                    <a:srgbClr val="3F3F3F">
                      <a:lumMod val="10000"/>
                    </a:srgbClr>
                  </a:solidFill>
                  <a:latin typeface="Segoe  "/>
                </a:rPr>
                <a:t>HPC Edition</a:t>
              </a:r>
            </a:p>
          </p:txBody>
        </p:sp>
      </p:grpSp>
    </p:spTree>
    <p:extLst>
      <p:ext uri="{BB962C8B-B14F-4D97-AF65-F5344CB8AC3E}">
        <p14:creationId xmlns:p14="http://schemas.microsoft.com/office/powerpoint/2010/main" val="204607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3607" y="1028701"/>
            <a:ext cx="8757550" cy="997196"/>
          </a:xfrm>
          <a:custGeom>
            <a:avLst/>
            <a:gdLst>
              <a:gd name="connsiteX0" fmla="*/ 0 w 8229600"/>
              <a:gd name="connsiteY0" fmla="*/ 0 h 1143000"/>
              <a:gd name="connsiteX1" fmla="*/ 8229600 w 8229600"/>
              <a:gd name="connsiteY1" fmla="*/ 0 h 1143000"/>
              <a:gd name="connsiteX2" fmla="*/ 8229600 w 8229600"/>
              <a:gd name="connsiteY2" fmla="*/ 1143000 h 1143000"/>
              <a:gd name="connsiteX3" fmla="*/ 0 w 8229600"/>
              <a:gd name="connsiteY3" fmla="*/ 1143000 h 1143000"/>
              <a:gd name="connsiteX4" fmla="*/ 0 w 8229600"/>
              <a:gd name="connsiteY4" fmla="*/ 0 h 1143000"/>
              <a:gd name="connsiteX0" fmla="*/ 0 w 8229600"/>
              <a:gd name="connsiteY0" fmla="*/ 0 h 1155700"/>
              <a:gd name="connsiteX1" fmla="*/ 8229600 w 8229600"/>
              <a:gd name="connsiteY1" fmla="*/ 0 h 1155700"/>
              <a:gd name="connsiteX2" fmla="*/ 7277100 w 8229600"/>
              <a:gd name="connsiteY2" fmla="*/ 1155700 h 1155700"/>
              <a:gd name="connsiteX3" fmla="*/ 0 w 8229600"/>
              <a:gd name="connsiteY3" fmla="*/ 1143000 h 1155700"/>
              <a:gd name="connsiteX4" fmla="*/ 0 w 8229600"/>
              <a:gd name="connsiteY4" fmla="*/ 0 h 1155700"/>
              <a:gd name="connsiteX0" fmla="*/ 0 w 7797800"/>
              <a:gd name="connsiteY0" fmla="*/ 0 h 1155700"/>
              <a:gd name="connsiteX1" fmla="*/ 7797800 w 7797800"/>
              <a:gd name="connsiteY1" fmla="*/ 38100 h 1155700"/>
              <a:gd name="connsiteX2" fmla="*/ 7277100 w 7797800"/>
              <a:gd name="connsiteY2" fmla="*/ 1155700 h 1155700"/>
              <a:gd name="connsiteX3" fmla="*/ 0 w 7797800"/>
              <a:gd name="connsiteY3" fmla="*/ 1143000 h 1155700"/>
              <a:gd name="connsiteX4" fmla="*/ 0 w 7797800"/>
              <a:gd name="connsiteY4" fmla="*/ 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800" h="1155700">
                <a:moveTo>
                  <a:pt x="0" y="0"/>
                </a:moveTo>
                <a:lnTo>
                  <a:pt x="7797800" y="38100"/>
                </a:lnTo>
                <a:lnTo>
                  <a:pt x="7277100" y="1155700"/>
                </a:lnTo>
                <a:lnTo>
                  <a:pt x="0" y="1143000"/>
                </a:lnTo>
                <a:lnTo>
                  <a:pt x="0" y="0"/>
                </a:lnTo>
                <a:close/>
              </a:path>
            </a:pathLst>
          </a:custGeom>
        </p:spPr>
        <p:txBody>
          <a:bodyPr vert="horz" lIns="68564" tIns="34282" rIns="68564" bIns="34282"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3299" dirty="0">
              <a:solidFill>
                <a:srgbClr val="000000"/>
              </a:solidFill>
            </a:endParaRPr>
          </a:p>
        </p:txBody>
      </p:sp>
      <p:sp>
        <p:nvSpPr>
          <p:cNvPr id="8" name="Title 7"/>
          <p:cNvSpPr>
            <a:spLocks noGrp="1"/>
          </p:cNvSpPr>
          <p:nvPr>
            <p:ph type="title"/>
          </p:nvPr>
        </p:nvSpPr>
        <p:spPr>
          <a:xfrm>
            <a:off x="392037" y="1028701"/>
            <a:ext cx="8358737" cy="851575"/>
          </a:xfrm>
        </p:spPr>
        <p:txBody>
          <a:bodyPr/>
          <a:lstStyle/>
          <a:p>
            <a:r>
              <a:rPr lang="en-GB" dirty="0"/>
              <a:t>Examples of Azure HPC Workloads</a:t>
            </a:r>
            <a:br>
              <a:rPr lang="en-GB" dirty="0"/>
            </a:br>
            <a:endParaRPr lang="en-GB" dirty="0"/>
          </a:p>
        </p:txBody>
      </p:sp>
      <p:sp>
        <p:nvSpPr>
          <p:cNvPr id="11" name="Rectangle 10"/>
          <p:cNvSpPr/>
          <p:nvPr/>
        </p:nvSpPr>
        <p:spPr bwMode="auto">
          <a:xfrm>
            <a:off x="3885046" y="2191671"/>
            <a:ext cx="1408454" cy="14084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2" rIns="34282" bIns="68564" numCol="1" spcCol="0" rtlCol="0" fromWordArt="0" anchor="b" anchorCtr="0" forceAA="0" compatLnSpc="1">
            <a:prstTxWarp prst="textNoShape">
              <a:avLst/>
            </a:prstTxWarp>
            <a:noAutofit/>
          </a:bodyPr>
          <a:lstStyle/>
          <a:p>
            <a:pPr defTabSz="685437" fontAlgn="base">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Media</a:t>
            </a:r>
          </a:p>
        </p:txBody>
      </p:sp>
      <p:sp>
        <p:nvSpPr>
          <p:cNvPr id="14" name="Rectangle 13"/>
          <p:cNvSpPr/>
          <p:nvPr/>
        </p:nvSpPr>
        <p:spPr bwMode="auto">
          <a:xfrm>
            <a:off x="3885046" y="3681269"/>
            <a:ext cx="1408454" cy="14084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2" rIns="34282" bIns="68564" numCol="1" spcCol="0" rtlCol="0" fromWordArt="0" anchor="b" anchorCtr="0" forceAA="0" compatLnSpc="1">
            <a:prstTxWarp prst="textNoShape">
              <a:avLst/>
            </a:prstTxWarp>
            <a:noAutofit/>
          </a:bodyPr>
          <a:lstStyle/>
          <a:p>
            <a:pPr defTabSz="685437" fontAlgn="base">
              <a:spcBef>
                <a:spcPct val="0"/>
              </a:spcBef>
              <a:spcAft>
                <a:spcPct val="0"/>
              </a:spcAft>
            </a:pPr>
            <a:r>
              <a:rPr lang="en-US" sz="1350" spc="-38" dirty="0">
                <a:gradFill>
                  <a:gsLst>
                    <a:gs pos="0">
                      <a:srgbClr val="FFFFFF"/>
                    </a:gs>
                    <a:gs pos="100000">
                      <a:srgbClr val="FFFFFF"/>
                    </a:gs>
                  </a:gsLst>
                  <a:lin ang="5400000" scaled="0"/>
                </a:gradFill>
                <a:ea typeface="Segoe UI" pitchFamily="34" charset="0"/>
                <a:cs typeface="Segoe UI" pitchFamily="34" charset="0"/>
              </a:rPr>
              <a:t>Engineering</a:t>
            </a:r>
          </a:p>
        </p:txBody>
      </p:sp>
      <p:sp>
        <p:nvSpPr>
          <p:cNvPr id="15" name="Rectangle 14"/>
          <p:cNvSpPr/>
          <p:nvPr/>
        </p:nvSpPr>
        <p:spPr bwMode="auto">
          <a:xfrm>
            <a:off x="2399523" y="2191671"/>
            <a:ext cx="1408454" cy="14084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2" rIns="34282" bIns="68564" numCol="1" spcCol="0" rtlCol="0" fromWordArt="0" anchor="b" anchorCtr="0" forceAA="0" compatLnSpc="1">
            <a:prstTxWarp prst="textNoShape">
              <a:avLst/>
            </a:prstTxWarp>
            <a:noAutofit/>
          </a:bodyPr>
          <a:lstStyle/>
          <a:p>
            <a:pPr defTabSz="685437" fontAlgn="base">
              <a:spcBef>
                <a:spcPct val="0"/>
              </a:spcBef>
              <a:spcAft>
                <a:spcPct val="0"/>
              </a:spcAft>
            </a:pPr>
            <a:r>
              <a:rPr lang="en-US" sz="1350" spc="-38"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6" name="Rectangle 15"/>
          <p:cNvSpPr/>
          <p:nvPr/>
        </p:nvSpPr>
        <p:spPr bwMode="auto">
          <a:xfrm>
            <a:off x="2399523" y="3681270"/>
            <a:ext cx="1408454" cy="14084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2" rIns="34282" bIns="68564" numCol="1" spcCol="0" rtlCol="0" fromWordArt="0" anchor="b" anchorCtr="0" forceAA="0" compatLnSpc="1">
            <a:prstTxWarp prst="textNoShape">
              <a:avLst/>
            </a:prstTxWarp>
            <a:noAutofit/>
          </a:bodyPr>
          <a:lstStyle/>
          <a:p>
            <a:pPr defTabSz="685437" fontAlgn="base">
              <a:spcBef>
                <a:spcPct val="0"/>
              </a:spcBef>
              <a:spcAft>
                <a:spcPct val="0"/>
              </a:spcAft>
            </a:pPr>
            <a:r>
              <a:rPr lang="en-US" sz="1350" spc="-38" dirty="0">
                <a:gradFill>
                  <a:gsLst>
                    <a:gs pos="0">
                      <a:srgbClr val="FFFFFF"/>
                    </a:gs>
                    <a:gs pos="100000">
                      <a:srgbClr val="FFFFFF"/>
                    </a:gs>
                  </a:gsLst>
                  <a:lin ang="5400000" scaled="0"/>
                </a:gradFill>
                <a:ea typeface="Segoe UI" pitchFamily="34" charset="0"/>
                <a:cs typeface="Segoe UI" pitchFamily="34" charset="0"/>
              </a:rPr>
              <a:t>Life Sciences</a:t>
            </a:r>
          </a:p>
        </p:txBody>
      </p:sp>
      <p:sp>
        <p:nvSpPr>
          <p:cNvPr id="18" name="TextBox 17"/>
          <p:cNvSpPr txBox="1"/>
          <p:nvPr/>
        </p:nvSpPr>
        <p:spPr>
          <a:xfrm>
            <a:off x="2875374" y="2301100"/>
            <a:ext cx="456856" cy="1015534"/>
          </a:xfrm>
          <a:prstGeom prst="rect">
            <a:avLst/>
          </a:prstGeom>
          <a:noFill/>
        </p:spPr>
        <p:txBody>
          <a:bodyPr wrap="none" lIns="0" tIns="0" rIns="0" bIns="0" rtlCol="0">
            <a:spAutoFit/>
          </a:bodyPr>
          <a:lstStyle/>
          <a:p>
            <a:r>
              <a:rPr lang="en-GB" sz="6599" dirty="0">
                <a:solidFill>
                  <a:srgbClr val="FFFFFF"/>
                </a:solidFill>
                <a:ea typeface="Segoe UI" pitchFamily="34" charset="0"/>
                <a:cs typeface="Segoe UI" pitchFamily="34" charset="0"/>
              </a:rPr>
              <a:t>$</a:t>
            </a:r>
          </a:p>
        </p:txBody>
      </p:sp>
      <p:sp>
        <p:nvSpPr>
          <p:cNvPr id="20" name="Rectangle 19"/>
          <p:cNvSpPr/>
          <p:nvPr/>
        </p:nvSpPr>
        <p:spPr bwMode="auto">
          <a:xfrm>
            <a:off x="4195328" y="2517074"/>
            <a:ext cx="647922" cy="647922"/>
          </a:xfrm>
          <a:prstGeom prst="rect">
            <a:avLst/>
          </a:prstGeom>
          <a:solidFill>
            <a:schemeClr val="accent6"/>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2" rIns="34282" bIns="68564" numCol="1" spcCol="0" rtlCol="0" fromWordArt="0" anchor="b" anchorCtr="0" forceAA="0" compatLnSpc="1">
            <a:prstTxWarp prst="textNoShape">
              <a:avLst/>
            </a:prstTxWarp>
            <a:noAutofit/>
          </a:bodyPr>
          <a:lstStyle/>
          <a:p>
            <a:pPr algn="ctr" defTabSz="685437" fontAlgn="base">
              <a:spcBef>
                <a:spcPct val="0"/>
              </a:spcBef>
              <a:spcAft>
                <a:spcPct val="0"/>
              </a:spcAft>
            </a:pPr>
            <a:endParaRPr lang="en-GB" sz="1350" spc="-3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4195328" y="2733048"/>
            <a:ext cx="6479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81278" y="2787041"/>
            <a:ext cx="15886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1278" y="2883127"/>
            <a:ext cx="15886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81278" y="2949022"/>
            <a:ext cx="15886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1278" y="3057009"/>
            <a:ext cx="15886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4303316" y="2768854"/>
            <a:ext cx="215974" cy="28815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2" rIns="34282" bIns="68564" numCol="1" spcCol="0" rtlCol="0" fromWordArt="0" anchor="b" anchorCtr="0" forceAA="0" compatLnSpc="1">
            <a:prstTxWarp prst="textNoShape">
              <a:avLst/>
            </a:prstTxWarp>
            <a:noAutofit/>
          </a:bodyPr>
          <a:lstStyle/>
          <a:p>
            <a:pPr algn="ctr" defTabSz="685437" fontAlgn="base">
              <a:spcBef>
                <a:spcPct val="0"/>
              </a:spcBef>
              <a:spcAft>
                <a:spcPct val="0"/>
              </a:spcAft>
            </a:pPr>
            <a:endParaRPr lang="en-GB" sz="1350" spc="-3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p:nvPr/>
        </p:nvGrpSpPr>
        <p:grpSpPr>
          <a:xfrm>
            <a:off x="2904775" y="3843652"/>
            <a:ext cx="399104" cy="841253"/>
            <a:chOff x="6820754" y="3933850"/>
            <a:chExt cx="532262" cy="1121931"/>
          </a:xfrm>
        </p:grpSpPr>
        <p:grpSp>
          <p:nvGrpSpPr>
            <p:cNvPr id="37" name="Group 36"/>
            <p:cNvGrpSpPr/>
            <p:nvPr/>
          </p:nvGrpSpPr>
          <p:grpSpPr>
            <a:xfrm>
              <a:off x="6820754" y="3933850"/>
              <a:ext cx="532262" cy="1121931"/>
              <a:chOff x="6720058" y="3743289"/>
              <a:chExt cx="532800" cy="1456508"/>
            </a:xfrm>
          </p:grpSpPr>
          <p:sp>
            <p:nvSpPr>
              <p:cNvPr id="36" name="Freeform 35"/>
              <p:cNvSpPr/>
              <p:nvPr/>
            </p:nvSpPr>
            <p:spPr bwMode="auto">
              <a:xfrm>
                <a:off x="6720058" y="3766782"/>
                <a:ext cx="532262"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1350">
                  <a:solidFill>
                    <a:srgbClr val="FFFFFF"/>
                  </a:solidFill>
                </a:endParaRPr>
              </a:p>
            </p:txBody>
          </p:sp>
          <p:sp>
            <p:nvSpPr>
              <p:cNvPr id="38" name="Freeform 37"/>
              <p:cNvSpPr/>
              <p:nvPr/>
            </p:nvSpPr>
            <p:spPr bwMode="auto">
              <a:xfrm flipH="1">
                <a:off x="6720058" y="3743289"/>
                <a:ext cx="532800"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1350">
                  <a:solidFill>
                    <a:srgbClr val="FFFFFF"/>
                  </a:solidFill>
                </a:endParaRPr>
              </a:p>
            </p:txBody>
          </p:sp>
        </p:grpSp>
        <p:cxnSp>
          <p:nvCxnSpPr>
            <p:cNvPr id="40" name="Straight Connector 39"/>
            <p:cNvCxnSpPr/>
            <p:nvPr/>
          </p:nvCxnSpPr>
          <p:spPr>
            <a:xfrm>
              <a:off x="6885707"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57715" y="4149874"/>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57715" y="422188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57715" y="429389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7715" y="436589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7715" y="458192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57715" y="465393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957715" y="472593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957715" y="4797946"/>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957715"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0"/>
            </p:cNvCxnSpPr>
            <p:nvPr/>
          </p:nvCxnSpPr>
          <p:spPr>
            <a:xfrm>
              <a:off x="6820754" y="3951946"/>
              <a:ext cx="424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4265197" y="2571068"/>
            <a:ext cx="525785" cy="103875"/>
          </a:xfrm>
          <a:prstGeom prst="rect">
            <a:avLst/>
          </a:prstGeom>
          <a:noFill/>
        </p:spPr>
        <p:txBody>
          <a:bodyPr wrap="none" lIns="0" tIns="0" rIns="0" bIns="0" rtlCol="0">
            <a:spAutoFit/>
          </a:bodyPr>
          <a:lstStyle/>
          <a:p>
            <a:r>
              <a:rPr lang="en-GB" sz="675" dirty="0">
                <a:solidFill>
                  <a:srgbClr val="FFFFFF"/>
                </a:solidFill>
                <a:latin typeface="Algerian" pitchFamily="82" charset="0"/>
              </a:rPr>
              <a:t>Pasta News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348" y="3866912"/>
            <a:ext cx="1052918" cy="75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896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custDataLst>
              <p:tags r:id="rId1"/>
            </p:custDataLst>
          </p:nvPr>
        </p:nvSpPr>
        <p:spPr>
          <a:xfrm>
            <a:off x="392088" y="1028660"/>
            <a:ext cx="8359825" cy="799578"/>
          </a:xfrm>
        </p:spPr>
        <p:txBody>
          <a:bodyPr/>
          <a:lstStyle/>
          <a:p>
            <a:r>
              <a:rPr lang="en-US" dirty="0"/>
              <a:t>Embarrassingly Parallel Apps</a:t>
            </a:r>
            <a:br>
              <a:rPr lang="en-US" dirty="0"/>
            </a:br>
            <a:r>
              <a:rPr lang="en-US" sz="2699" dirty="0">
                <a:solidFill>
                  <a:schemeClr val="accent4"/>
                </a:solidFill>
              </a:rPr>
              <a:t>An illustration</a:t>
            </a:r>
          </a:p>
        </p:txBody>
      </p:sp>
      <p:sp>
        <p:nvSpPr>
          <p:cNvPr id="34" name="Right Arrow 33"/>
          <p:cNvSpPr/>
          <p:nvPr>
            <p:custDataLst>
              <p:tags r:id="rId2"/>
            </p:custDataLst>
          </p:nvPr>
        </p:nvSpPr>
        <p:spPr bwMode="auto">
          <a:xfrm>
            <a:off x="1627242" y="3122724"/>
            <a:ext cx="2262617" cy="41138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1. Submit work</a:t>
            </a:r>
          </a:p>
        </p:txBody>
      </p:sp>
      <p:sp>
        <p:nvSpPr>
          <p:cNvPr id="35" name="Right Arrow 34"/>
          <p:cNvSpPr/>
          <p:nvPr>
            <p:custDataLst>
              <p:tags r:id="rId3"/>
            </p:custDataLst>
          </p:nvPr>
        </p:nvSpPr>
        <p:spPr bwMode="auto">
          <a:xfrm flipH="1">
            <a:off x="1618672" y="4082621"/>
            <a:ext cx="2262617" cy="41138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3. Get results</a:t>
            </a:r>
          </a:p>
        </p:txBody>
      </p:sp>
      <p:sp>
        <p:nvSpPr>
          <p:cNvPr id="36" name="Left-Right Arrow 35"/>
          <p:cNvSpPr/>
          <p:nvPr>
            <p:custDataLst>
              <p:tags r:id="rId4"/>
            </p:custDataLst>
          </p:nvPr>
        </p:nvSpPr>
        <p:spPr bwMode="auto">
          <a:xfrm flipH="1">
            <a:off x="1618672" y="3602672"/>
            <a:ext cx="2262617" cy="411385"/>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2. (Optionally) Interact with application</a:t>
            </a:r>
          </a:p>
        </p:txBody>
      </p:sp>
      <p:grpSp>
        <p:nvGrpSpPr>
          <p:cNvPr id="37" name="Group 36"/>
          <p:cNvGrpSpPr/>
          <p:nvPr/>
        </p:nvGrpSpPr>
        <p:grpSpPr>
          <a:xfrm>
            <a:off x="3999986" y="2128543"/>
            <a:ext cx="4193778" cy="3359642"/>
            <a:chOff x="5330758" y="1695450"/>
            <a:chExt cx="5592998" cy="4480560"/>
          </a:xfrm>
        </p:grpSpPr>
        <p:sp>
          <p:nvSpPr>
            <p:cNvPr id="38" name="Rectangle 37"/>
            <p:cNvSpPr/>
            <p:nvPr>
              <p:custDataLst>
                <p:tags r:id="rId7"/>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7" tIns="34269" rIns="68537" bIns="34269" numCol="1" spcCol="0" rtlCol="0" anchor="t" anchorCtr="0" compatLnSpc="1">
              <a:prstTxWarp prst="textNoShape">
                <a:avLst/>
              </a:prstTxWarp>
            </a:bodyPr>
            <a:lstStyle/>
            <a:p>
              <a:pPr algn="ctr" defTabSz="685204" fontAlgn="base">
                <a:spcBef>
                  <a:spcPct val="0"/>
                </a:spcBef>
                <a:spcAft>
                  <a:spcPct val="0"/>
                </a:spcAft>
              </a:pPr>
              <a:r>
                <a:rPr lang="en-US" sz="2099" dirty="0">
                  <a:ln>
                    <a:solidFill>
                      <a:srgbClr val="FFFFFF">
                        <a:alpha val="0"/>
                      </a:srgbClr>
                    </a:solidFill>
                  </a:ln>
                  <a:solidFill>
                    <a:srgbClr val="595959"/>
                  </a:solidFill>
                  <a:latin typeface="Segoe UI Light" pitchFamily="34" charset="0"/>
                </a:rPr>
                <a:t>Cluster of Compute Nodes</a:t>
              </a:r>
            </a:p>
          </p:txBody>
        </p:sp>
        <p:grpSp>
          <p:nvGrpSpPr>
            <p:cNvPr id="39" name="Group 38"/>
            <p:cNvGrpSpPr/>
            <p:nvPr/>
          </p:nvGrpSpPr>
          <p:grpSpPr>
            <a:xfrm>
              <a:off x="5526081" y="2295216"/>
              <a:ext cx="5202353" cy="3697914"/>
              <a:chOff x="6328612" y="2295216"/>
              <a:chExt cx="5202353" cy="3697914"/>
            </a:xfrm>
          </p:grpSpPr>
          <p:sp>
            <p:nvSpPr>
              <p:cNvPr id="40" name="Rectangle 39"/>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1" name="Rectangle 40"/>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42" name="Rectangle 41"/>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3" name="Rectangle 42"/>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44" name="Rectangle 43"/>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5" name="Rectangle 44"/>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46" name="Rectangle 45"/>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7" name="Rectangle 46"/>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8" name="Rectangle 47"/>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9" name="Rectangle 48"/>
              <p:cNvSpPr/>
              <p:nvPr>
                <p:custDataLst>
                  <p:tags r:id="rId8"/>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0" name="Rectangle 49"/>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1" name="Rectangle 50"/>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2" name="Rectangle 51"/>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53" name="Rectangle 52"/>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54" name="Rectangle 53"/>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55" name="Rectangle 54"/>
              <p:cNvSpPr/>
              <p:nvPr>
                <p:custDataLst>
                  <p:tags r:id="rId9"/>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56" name="Rectangle 55"/>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57" name="Rectangle 56"/>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grpSp>
      </p:grpSp>
      <p:grpSp>
        <p:nvGrpSpPr>
          <p:cNvPr id="58" name="Group 57"/>
          <p:cNvGrpSpPr/>
          <p:nvPr/>
        </p:nvGrpSpPr>
        <p:grpSpPr>
          <a:xfrm>
            <a:off x="390898" y="3122724"/>
            <a:ext cx="1097026" cy="1253320"/>
            <a:chOff x="580977" y="3021330"/>
            <a:chExt cx="1463040" cy="1828800"/>
          </a:xfrm>
        </p:grpSpPr>
        <p:sp>
          <p:nvSpPr>
            <p:cNvPr id="59" name="Rectangle 58"/>
            <p:cNvSpPr/>
            <p:nvPr>
              <p:custDataLst>
                <p:tags r:id="rId5"/>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914019"/>
              <a:endParaRPr lang="en-US" sz="1125"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60" name="Picture 6" descr="\\MAGNUM\Projects\Microsoft\Cloud Power FY12\Design\ICONS_PNG\Flexible_Workspace.png"/>
            <p:cNvPicPr>
              <a:picLocks noChangeAspect="1" noChangeArrowheads="1"/>
            </p:cNvPicPr>
            <p:nvPr>
              <p:custDataLst>
                <p:tags r:id="rId6"/>
              </p:custDataLst>
            </p:nvPr>
          </p:nvPicPr>
          <p:blipFill rotWithShape="1">
            <a:blip r:embed="rId11"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61"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grpSp>
    </p:spTree>
    <p:extLst>
      <p:ext uri="{BB962C8B-B14F-4D97-AF65-F5344CB8AC3E}">
        <p14:creationId xmlns:p14="http://schemas.microsoft.com/office/powerpoint/2010/main" val="272855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99986" y="2128543"/>
            <a:ext cx="4193778" cy="3359642"/>
            <a:chOff x="5330758" y="1695450"/>
            <a:chExt cx="5592998" cy="4480560"/>
          </a:xfrm>
        </p:grpSpPr>
        <p:sp>
          <p:nvSpPr>
            <p:cNvPr id="5" name="Rectangle 4"/>
            <p:cNvSpPr/>
            <p:nvPr>
              <p:custDataLst>
                <p:tags r:id="rId24"/>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7" tIns="34269" rIns="68537" bIns="34269" numCol="1" spcCol="0" rtlCol="0" anchor="t" anchorCtr="0" compatLnSpc="1">
              <a:prstTxWarp prst="textNoShape">
                <a:avLst/>
              </a:prstTxWarp>
            </a:bodyPr>
            <a:lstStyle/>
            <a:p>
              <a:pPr algn="ctr" defTabSz="685204" fontAlgn="base">
                <a:spcBef>
                  <a:spcPct val="0"/>
                </a:spcBef>
                <a:spcAft>
                  <a:spcPct val="0"/>
                </a:spcAft>
              </a:pPr>
              <a:r>
                <a:rPr lang="en-US" sz="2099" dirty="0">
                  <a:ln>
                    <a:solidFill>
                      <a:srgbClr val="FFFFFF">
                        <a:alpha val="0"/>
                      </a:srgbClr>
                    </a:solidFill>
                  </a:ln>
                  <a:solidFill>
                    <a:srgbClr val="595959"/>
                  </a:solidFill>
                  <a:latin typeface="Segoe UI Light" pitchFamily="34" charset="0"/>
                </a:rPr>
                <a:t>Cluster of Compute Nodes</a:t>
              </a:r>
            </a:p>
          </p:txBody>
        </p:sp>
        <p:grpSp>
          <p:nvGrpSpPr>
            <p:cNvPr id="6" name="Group 5"/>
            <p:cNvGrpSpPr/>
            <p:nvPr/>
          </p:nvGrpSpPr>
          <p:grpSpPr>
            <a:xfrm>
              <a:off x="5526081" y="2295216"/>
              <a:ext cx="5202353" cy="3697914"/>
              <a:chOff x="6328612" y="2295216"/>
              <a:chExt cx="5202353" cy="3697914"/>
            </a:xfrm>
          </p:grpSpPr>
          <p:sp>
            <p:nvSpPr>
              <p:cNvPr id="7" name="Rectangle 6"/>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8" name="Rectangle 7"/>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9" name="Rectangle 8"/>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0" name="Rectangle 9"/>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11" name="Rectangle 10"/>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13" name="Rectangle 12"/>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5" name="Rectangle 14"/>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custDataLst>
                  <p:tags r:id="rId2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7" name="Rectangle 16"/>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20" name="Rectangle 19"/>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21" name="Rectangle 20"/>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22" name="Rectangle 21"/>
              <p:cNvSpPr/>
              <p:nvPr>
                <p:custDataLst>
                  <p:tags r:id="rId26"/>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23" name="Rectangle 22"/>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sp>
            <p:nvSpPr>
              <p:cNvPr id="24" name="Rectangle 23"/>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 Logic</a:t>
                </a:r>
              </a:p>
            </p:txBody>
          </p:sp>
        </p:grpSp>
      </p:grpSp>
      <p:sp>
        <p:nvSpPr>
          <p:cNvPr id="25" name="Title 1"/>
          <p:cNvSpPr>
            <a:spLocks noGrp="1"/>
          </p:cNvSpPr>
          <p:nvPr>
            <p:ph type="title"/>
            <p:custDataLst>
              <p:tags r:id="rId1"/>
            </p:custDataLst>
          </p:nvPr>
        </p:nvSpPr>
        <p:spPr>
          <a:xfrm>
            <a:off x="392088" y="1028660"/>
            <a:ext cx="8359825" cy="799578"/>
          </a:xfrm>
        </p:spPr>
        <p:txBody>
          <a:bodyPr/>
          <a:lstStyle/>
          <a:p>
            <a:r>
              <a:rPr lang="en-US" dirty="0"/>
              <a:t>Tightly Coupled App (MPI)</a:t>
            </a:r>
            <a:br>
              <a:rPr lang="en-US" dirty="0"/>
            </a:br>
            <a:r>
              <a:rPr lang="en-US" sz="2699" dirty="0">
                <a:solidFill>
                  <a:schemeClr val="accent4"/>
                </a:solidFill>
              </a:rPr>
              <a:t>An illustration</a:t>
            </a:r>
          </a:p>
        </p:txBody>
      </p:sp>
      <p:grpSp>
        <p:nvGrpSpPr>
          <p:cNvPr id="26" name="Group 25"/>
          <p:cNvGrpSpPr/>
          <p:nvPr/>
        </p:nvGrpSpPr>
        <p:grpSpPr>
          <a:xfrm>
            <a:off x="390898" y="3122723"/>
            <a:ext cx="1097026" cy="1253321"/>
            <a:chOff x="580977" y="3021330"/>
            <a:chExt cx="1463040" cy="1828800"/>
          </a:xfrm>
        </p:grpSpPr>
        <p:sp>
          <p:nvSpPr>
            <p:cNvPr id="27" name="Rectangle 26"/>
            <p:cNvSpPr/>
            <p:nvPr>
              <p:custDataLst>
                <p:tags r:id="rId22"/>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914019"/>
              <a:endParaRPr lang="en-US" sz="1125"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28" name="Picture 6" descr="\\MAGNUM\Projects\Microsoft\Cloud Power FY12\Design\ICONS_PNG\Flexible_Workspace.png"/>
            <p:cNvPicPr>
              <a:picLocks noChangeAspect="1" noChangeArrowheads="1"/>
            </p:cNvPicPr>
            <p:nvPr>
              <p:custDataLst>
                <p:tags r:id="rId23"/>
              </p:custDataLst>
            </p:nvPr>
          </p:nvPicPr>
          <p:blipFill rotWithShape="1">
            <a:blip r:embed="rId29"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29"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grpSp>
      <p:cxnSp>
        <p:nvCxnSpPr>
          <p:cNvPr id="30" name="Straight Arrow Connector 29"/>
          <p:cNvCxnSpPr/>
          <p:nvPr>
            <p:custDataLst>
              <p:tags r:id="rId2"/>
            </p:custDataLst>
          </p:nvPr>
        </p:nvCxnSpPr>
        <p:spPr>
          <a:xfrm>
            <a:off x="5301687" y="3003522"/>
            <a:ext cx="269902"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3"/>
            </p:custDataLst>
          </p:nvPr>
        </p:nvCxnSpPr>
        <p:spPr>
          <a:xfrm>
            <a:off x="6622800" y="3003522"/>
            <a:ext cx="269902"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custDataLst>
              <p:tags r:id="rId4"/>
            </p:custDataLst>
          </p:nvPr>
        </p:nvCxnSpPr>
        <p:spPr>
          <a:xfrm>
            <a:off x="5301687" y="5085530"/>
            <a:ext cx="269902"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custDataLst>
              <p:tags r:id="rId5"/>
            </p:custDataLst>
          </p:nvPr>
        </p:nvCxnSpPr>
        <p:spPr>
          <a:xfrm>
            <a:off x="6622800" y="5085530"/>
            <a:ext cx="269902"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custDataLst>
              <p:tags r:id="rId6"/>
            </p:custDataLst>
          </p:nvPr>
        </p:nvCxnSpPr>
        <p:spPr>
          <a:xfrm>
            <a:off x="5301687" y="4123961"/>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custDataLst>
              <p:tags r:id="rId7"/>
            </p:custDataLst>
          </p:nvPr>
        </p:nvCxnSpPr>
        <p:spPr>
          <a:xfrm>
            <a:off x="6622800" y="4123961"/>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custDataLst>
              <p:tags r:id="rId8"/>
            </p:custDataLst>
          </p:nvPr>
        </p:nvCxnSpPr>
        <p:spPr>
          <a:xfrm>
            <a:off x="5301687" y="4935023"/>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custDataLst>
              <p:tags r:id="rId9"/>
            </p:custDataLst>
          </p:nvPr>
        </p:nvCxnSpPr>
        <p:spPr>
          <a:xfrm>
            <a:off x="6622800" y="4935023"/>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434409" y="4124760"/>
            <a:ext cx="0" cy="810628"/>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755696" y="4124760"/>
            <a:ext cx="0" cy="810628"/>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10"/>
            </p:custDataLst>
          </p:nvPr>
        </p:nvCxnSpPr>
        <p:spPr>
          <a:xfrm>
            <a:off x="5301687" y="3162390"/>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custDataLst>
              <p:tags r:id="rId11"/>
            </p:custDataLst>
          </p:nvPr>
        </p:nvCxnSpPr>
        <p:spPr>
          <a:xfrm>
            <a:off x="6622800" y="3162390"/>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434409" y="3163191"/>
            <a:ext cx="0" cy="758020"/>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755696" y="3163190"/>
            <a:ext cx="0" cy="761591"/>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12"/>
            </p:custDataLst>
          </p:nvPr>
        </p:nvCxnSpPr>
        <p:spPr>
          <a:xfrm flipH="1">
            <a:off x="5418747" y="4123961"/>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13"/>
            </p:custDataLst>
          </p:nvPr>
        </p:nvCxnSpPr>
        <p:spPr>
          <a:xfrm flipH="1">
            <a:off x="6739861" y="4123961"/>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14"/>
            </p:custDataLst>
          </p:nvPr>
        </p:nvCxnSpPr>
        <p:spPr>
          <a:xfrm>
            <a:off x="5301687" y="4023623"/>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15"/>
            </p:custDataLst>
          </p:nvPr>
        </p:nvCxnSpPr>
        <p:spPr>
          <a:xfrm>
            <a:off x="6622800" y="4023623"/>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16"/>
            </p:custDataLst>
          </p:nvPr>
        </p:nvCxnSpPr>
        <p:spPr>
          <a:xfrm flipH="1">
            <a:off x="5418747" y="4023623"/>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17"/>
            </p:custDataLst>
          </p:nvPr>
        </p:nvCxnSpPr>
        <p:spPr>
          <a:xfrm flipH="1">
            <a:off x="6739861" y="4023623"/>
            <a:ext cx="137129"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18"/>
            </p:custDataLst>
          </p:nvPr>
        </p:nvCxnSpPr>
        <p:spPr>
          <a:xfrm flipH="1">
            <a:off x="5432622" y="3923633"/>
            <a:ext cx="123254"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custDataLst>
              <p:tags r:id="rId19"/>
            </p:custDataLst>
          </p:nvPr>
        </p:nvCxnSpPr>
        <p:spPr>
          <a:xfrm flipH="1">
            <a:off x="6755696" y="3923633"/>
            <a:ext cx="121293"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ight Arrow 51"/>
          <p:cNvSpPr/>
          <p:nvPr>
            <p:custDataLst>
              <p:tags r:id="rId20"/>
            </p:custDataLst>
          </p:nvPr>
        </p:nvSpPr>
        <p:spPr bwMode="auto">
          <a:xfrm>
            <a:off x="1627242" y="3122724"/>
            <a:ext cx="2262617" cy="41138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1. Submit work</a:t>
            </a:r>
          </a:p>
        </p:txBody>
      </p:sp>
      <p:sp>
        <p:nvSpPr>
          <p:cNvPr id="53" name="Right Arrow 52"/>
          <p:cNvSpPr/>
          <p:nvPr>
            <p:custDataLst>
              <p:tags r:id="rId21"/>
            </p:custDataLst>
          </p:nvPr>
        </p:nvSpPr>
        <p:spPr bwMode="auto">
          <a:xfrm flipH="1">
            <a:off x="1618672" y="4082621"/>
            <a:ext cx="2262617" cy="41138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2. Get results</a:t>
            </a:r>
          </a:p>
        </p:txBody>
      </p:sp>
      <p:sp>
        <p:nvSpPr>
          <p:cNvPr id="2" name="TextBox 1"/>
          <p:cNvSpPr txBox="1"/>
          <p:nvPr/>
        </p:nvSpPr>
        <p:spPr>
          <a:xfrm>
            <a:off x="390898" y="5488186"/>
            <a:ext cx="3235053" cy="276999"/>
          </a:xfrm>
          <a:prstGeom prst="rect">
            <a:avLst/>
          </a:prstGeom>
          <a:noFill/>
        </p:spPr>
        <p:txBody>
          <a:bodyPr wrap="none" lIns="0" tIns="0" rIns="0" bIns="0" rtlCol="0">
            <a:spAutoFit/>
          </a:bodyPr>
          <a:lstStyle/>
          <a:p>
            <a:r>
              <a:rPr lang="en-US"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MPI = Message Passing Interface </a:t>
            </a:r>
          </a:p>
        </p:txBody>
      </p:sp>
    </p:spTree>
    <p:extLst>
      <p:ext uri="{BB962C8B-B14F-4D97-AF65-F5344CB8AC3E}">
        <p14:creationId xmlns:p14="http://schemas.microsoft.com/office/powerpoint/2010/main" val="50922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custDataLst>
              <p:tags r:id="rId1"/>
            </p:custDataLst>
          </p:nvPr>
        </p:nvSpPr>
        <p:spPr>
          <a:xfrm>
            <a:off x="392088" y="1028660"/>
            <a:ext cx="8359825" cy="799578"/>
          </a:xfrm>
        </p:spPr>
        <p:txBody>
          <a:bodyPr/>
          <a:lstStyle/>
          <a:p>
            <a:r>
              <a:rPr lang="en-US" dirty="0" smtClean="0"/>
              <a:t>IO Intensive Applications</a:t>
            </a:r>
            <a:r>
              <a:rPr lang="en-US" dirty="0"/>
              <a:t/>
            </a:r>
            <a:br>
              <a:rPr lang="en-US" dirty="0"/>
            </a:br>
            <a:r>
              <a:rPr lang="en-US" sz="2699" dirty="0">
                <a:solidFill>
                  <a:schemeClr val="accent4"/>
                </a:solidFill>
              </a:rPr>
              <a:t>An illustration</a:t>
            </a:r>
          </a:p>
        </p:txBody>
      </p:sp>
      <p:grpSp>
        <p:nvGrpSpPr>
          <p:cNvPr id="5" name="Group 4"/>
          <p:cNvGrpSpPr/>
          <p:nvPr/>
        </p:nvGrpSpPr>
        <p:grpSpPr>
          <a:xfrm>
            <a:off x="390898" y="3122723"/>
            <a:ext cx="1097026" cy="1253323"/>
            <a:chOff x="580977" y="3021330"/>
            <a:chExt cx="1463040" cy="1828800"/>
          </a:xfrm>
        </p:grpSpPr>
        <p:sp>
          <p:nvSpPr>
            <p:cNvPr id="6" name="Rectangle 5"/>
            <p:cNvSpPr/>
            <p:nvPr>
              <p:custDataLst>
                <p:tags r:id="rId7"/>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914019"/>
              <a:endParaRPr lang="en-US" sz="1125"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7" name="Picture 6" descr="\\MAGNUM\Projects\Microsoft\Cloud Power FY12\Design\ICONS_PNG\Flexible_Workspace.png"/>
            <p:cNvPicPr>
              <a:picLocks noChangeAspect="1" noChangeArrowheads="1"/>
            </p:cNvPicPr>
            <p:nvPr>
              <p:custDataLst>
                <p:tags r:id="rId8"/>
              </p:custDataLst>
            </p:nvPr>
          </p:nvPicPr>
          <p:blipFill rotWithShape="1">
            <a:blip r:embed="rId10"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8"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grpSp>
      <p:sp>
        <p:nvSpPr>
          <p:cNvPr id="9" name="Rectangle 8"/>
          <p:cNvSpPr/>
          <p:nvPr>
            <p:custDataLst>
              <p:tags r:id="rId2"/>
            </p:custDataLst>
          </p:nvPr>
        </p:nvSpPr>
        <p:spPr bwMode="auto">
          <a:xfrm>
            <a:off x="3999986" y="2128543"/>
            <a:ext cx="4193778" cy="3359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7" tIns="34269" rIns="68537" bIns="34269" numCol="1" spcCol="0" rtlCol="0" anchor="t" anchorCtr="0" compatLnSpc="1">
            <a:prstTxWarp prst="textNoShape">
              <a:avLst/>
            </a:prstTxWarp>
          </a:bodyPr>
          <a:lstStyle/>
          <a:p>
            <a:pPr algn="ctr" defTabSz="685204" fontAlgn="base">
              <a:spcBef>
                <a:spcPct val="0"/>
              </a:spcBef>
              <a:spcAft>
                <a:spcPct val="0"/>
              </a:spcAft>
            </a:pPr>
            <a:r>
              <a:rPr lang="en-US" sz="2099" dirty="0">
                <a:ln>
                  <a:solidFill>
                    <a:srgbClr val="FFFFFF">
                      <a:alpha val="0"/>
                    </a:srgbClr>
                  </a:solidFill>
                </a:ln>
                <a:solidFill>
                  <a:srgbClr val="595959"/>
                </a:solidFill>
                <a:latin typeface="Segoe UI Light" pitchFamily="34" charset="0"/>
              </a:rPr>
              <a:t>Cluster of Compute Nodes</a:t>
            </a:r>
          </a:p>
        </p:txBody>
      </p:sp>
      <p:grpSp>
        <p:nvGrpSpPr>
          <p:cNvPr id="10" name="Group 9"/>
          <p:cNvGrpSpPr/>
          <p:nvPr/>
        </p:nvGrpSpPr>
        <p:grpSpPr>
          <a:xfrm>
            <a:off x="4146446" y="2578264"/>
            <a:ext cx="3900862" cy="2772794"/>
            <a:chOff x="6328612" y="2295216"/>
            <a:chExt cx="5202353" cy="3697914"/>
          </a:xfrm>
        </p:grpSpPr>
        <p:sp>
          <p:nvSpPr>
            <p:cNvPr id="11" name="Rectangle 10"/>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642005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13" name="Rectangle 12"/>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bwMode="auto">
            <a:xfrm>
              <a:off x="820313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15" name="Rectangle 14"/>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nvSpPr>
          <p:spPr bwMode="auto">
            <a:xfrm>
              <a:off x="9976485"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17" name="Rectangle 16"/>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0" name="Rectangle 19"/>
            <p:cNvSpPr/>
            <p:nvPr>
              <p:custDataLst>
                <p:tags r:id="rId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1" name="Rectangle 20"/>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2" name="Rectangle 21"/>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914019"/>
              <a:r>
                <a:rPr lang="en-US" sz="1125"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3" name="Rectangle 22"/>
            <p:cNvSpPr/>
            <p:nvPr/>
          </p:nvSpPr>
          <p:spPr bwMode="auto">
            <a:xfrm>
              <a:off x="642005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24" name="Rectangle 23"/>
            <p:cNvSpPr/>
            <p:nvPr/>
          </p:nvSpPr>
          <p:spPr bwMode="auto">
            <a:xfrm>
              <a:off x="820313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25" name="Rectangle 24"/>
            <p:cNvSpPr/>
            <p:nvPr/>
          </p:nvSpPr>
          <p:spPr bwMode="auto">
            <a:xfrm>
              <a:off x="9976485"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26" name="Rectangle 25"/>
            <p:cNvSpPr/>
            <p:nvPr>
              <p:custDataLst>
                <p:tags r:id="rId6"/>
              </p:custDataLst>
            </p:nvPr>
          </p:nvSpPr>
          <p:spPr bwMode="auto">
            <a:xfrm>
              <a:off x="642005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27" name="Rectangle 26"/>
            <p:cNvSpPr/>
            <p:nvPr/>
          </p:nvSpPr>
          <p:spPr bwMode="auto">
            <a:xfrm>
              <a:off x="820313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sp>
          <p:nvSpPr>
            <p:cNvPr id="28" name="Rectangle 27"/>
            <p:cNvSpPr/>
            <p:nvPr/>
          </p:nvSpPr>
          <p:spPr bwMode="auto">
            <a:xfrm>
              <a:off x="9976485"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1050" dirty="0">
                  <a:ln>
                    <a:solidFill>
                      <a:srgbClr val="FFFFFF">
                        <a:alpha val="0"/>
                      </a:srgbClr>
                    </a:solidFill>
                  </a:ln>
                  <a:solidFill>
                    <a:srgbClr val="595959"/>
                  </a:solidFill>
                </a:rPr>
                <a:t>Application</a:t>
              </a:r>
            </a:p>
          </p:txBody>
        </p:sp>
      </p:grpSp>
      <p:sp>
        <p:nvSpPr>
          <p:cNvPr id="29" name="Freeform 34"/>
          <p:cNvSpPr>
            <a:spLocks noEditPoints="1"/>
          </p:cNvSpPr>
          <p:nvPr/>
        </p:nvSpPr>
        <p:spPr bwMode="auto">
          <a:xfrm>
            <a:off x="4955627" y="3103205"/>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0" name="Freeform 34"/>
          <p:cNvSpPr>
            <a:spLocks noEditPoints="1"/>
          </p:cNvSpPr>
          <p:nvPr/>
        </p:nvSpPr>
        <p:spPr bwMode="auto">
          <a:xfrm>
            <a:off x="6301826" y="3103205"/>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1" name="Freeform 34"/>
          <p:cNvSpPr>
            <a:spLocks noEditPoints="1"/>
          </p:cNvSpPr>
          <p:nvPr/>
        </p:nvSpPr>
        <p:spPr bwMode="auto">
          <a:xfrm>
            <a:off x="7656385" y="3103205"/>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2" name="Freeform 34"/>
          <p:cNvSpPr>
            <a:spLocks noEditPoints="1"/>
          </p:cNvSpPr>
          <p:nvPr/>
        </p:nvSpPr>
        <p:spPr bwMode="auto">
          <a:xfrm>
            <a:off x="4955627" y="4073136"/>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3" name="Freeform 34"/>
          <p:cNvSpPr>
            <a:spLocks noEditPoints="1"/>
          </p:cNvSpPr>
          <p:nvPr/>
        </p:nvSpPr>
        <p:spPr bwMode="auto">
          <a:xfrm>
            <a:off x="6301826" y="4073136"/>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4" name="Freeform 34"/>
          <p:cNvSpPr>
            <a:spLocks noEditPoints="1"/>
          </p:cNvSpPr>
          <p:nvPr/>
        </p:nvSpPr>
        <p:spPr bwMode="auto">
          <a:xfrm>
            <a:off x="7656385" y="4073136"/>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5" name="Freeform 34"/>
          <p:cNvSpPr>
            <a:spLocks noEditPoints="1"/>
          </p:cNvSpPr>
          <p:nvPr/>
        </p:nvSpPr>
        <p:spPr bwMode="auto">
          <a:xfrm>
            <a:off x="4955627" y="5043067"/>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6" name="Freeform 34"/>
          <p:cNvSpPr>
            <a:spLocks noEditPoints="1"/>
          </p:cNvSpPr>
          <p:nvPr/>
        </p:nvSpPr>
        <p:spPr bwMode="auto">
          <a:xfrm>
            <a:off x="6301826" y="5043067"/>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sp>
        <p:nvSpPr>
          <p:cNvPr id="37" name="Freeform 34"/>
          <p:cNvSpPr>
            <a:spLocks noEditPoints="1"/>
          </p:cNvSpPr>
          <p:nvPr/>
        </p:nvSpPr>
        <p:spPr bwMode="auto">
          <a:xfrm>
            <a:off x="7656385" y="5043067"/>
            <a:ext cx="273141" cy="268033"/>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68564" tIns="34282" rIns="68564" bIns="34282" numCol="1" anchor="t" anchorCtr="0" compatLnSpc="1">
            <a:prstTxWarp prst="textNoShape">
              <a:avLst/>
            </a:prstTxWarp>
          </a:bodyPr>
          <a:lstStyle/>
          <a:p>
            <a:endParaRPr lang="en-US" sz="1350" dirty="0">
              <a:solidFill>
                <a:srgbClr val="000000"/>
              </a:solidFill>
            </a:endParaRPr>
          </a:p>
        </p:txBody>
      </p:sp>
      <p:cxnSp>
        <p:nvCxnSpPr>
          <p:cNvPr id="38" name="Elbow Connector 37"/>
          <p:cNvCxnSpPr/>
          <p:nvPr/>
        </p:nvCxnSpPr>
        <p:spPr>
          <a:xfrm rot="16200000" flipH="1">
            <a:off x="4745616" y="2999437"/>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4680085" y="3278392"/>
            <a:ext cx="258785" cy="27426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6200000" flipH="1">
            <a:off x="4745616" y="3978258"/>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5400000" flipH="1" flipV="1">
            <a:off x="4680085" y="4257212"/>
            <a:ext cx="258785" cy="27426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6082668" y="2999437"/>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6017138" y="3278392"/>
            <a:ext cx="258785" cy="27426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082668" y="3978258"/>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6017138" y="4257212"/>
            <a:ext cx="258785" cy="27426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6200000" flipH="1">
            <a:off x="7444701" y="2999437"/>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H="1" flipV="1">
            <a:off x="7379171" y="3278392"/>
            <a:ext cx="258785" cy="27426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7444701" y="3978258"/>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flipH="1" flipV="1">
            <a:off x="7379171" y="4257212"/>
            <a:ext cx="258785" cy="27426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4745616" y="4951782"/>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6200000" flipH="1">
            <a:off x="6078953" y="4951782"/>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6200000" flipH="1">
            <a:off x="7444701" y="4951782"/>
            <a:ext cx="127720" cy="274258"/>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ight Arrow 52"/>
          <p:cNvSpPr/>
          <p:nvPr>
            <p:custDataLst>
              <p:tags r:id="rId3"/>
            </p:custDataLst>
          </p:nvPr>
        </p:nvSpPr>
        <p:spPr bwMode="auto">
          <a:xfrm>
            <a:off x="1627242" y="3122724"/>
            <a:ext cx="2262617" cy="41138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1. Submit work</a:t>
            </a:r>
          </a:p>
        </p:txBody>
      </p:sp>
      <p:sp>
        <p:nvSpPr>
          <p:cNvPr id="54" name="Right Arrow 53"/>
          <p:cNvSpPr/>
          <p:nvPr>
            <p:custDataLst>
              <p:tags r:id="rId4"/>
            </p:custDataLst>
          </p:nvPr>
        </p:nvSpPr>
        <p:spPr bwMode="auto">
          <a:xfrm flipH="1">
            <a:off x="1618672" y="4082621"/>
            <a:ext cx="2262617" cy="41138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61" tIns="34280" rIns="68561" bIns="34280" numCol="1" rtlCol="0" anchor="ctr" anchorCtr="0" compatLnSpc="1">
            <a:prstTxWarp prst="textNoShape">
              <a:avLst/>
            </a:prstTxWarp>
          </a:bodyPr>
          <a:lstStyle/>
          <a:p>
            <a:pPr algn="ctr" defTabSz="685437" fontAlgn="base">
              <a:spcBef>
                <a:spcPct val="0"/>
              </a:spcBef>
              <a:spcAft>
                <a:spcPct val="0"/>
              </a:spcAft>
            </a:pPr>
            <a:r>
              <a:rPr lang="en-US" sz="900" dirty="0">
                <a:ln>
                  <a:solidFill>
                    <a:srgbClr val="FFFFFF">
                      <a:alpha val="0"/>
                    </a:srgbClr>
                  </a:solidFill>
                </a:ln>
                <a:solidFill>
                  <a:srgbClr val="FFFFFF">
                    <a:alpha val="99000"/>
                  </a:srgbClr>
                </a:solidFill>
              </a:rPr>
              <a:t>2. Get results</a:t>
            </a:r>
          </a:p>
        </p:txBody>
      </p:sp>
    </p:spTree>
    <p:extLst>
      <p:ext uri="{BB962C8B-B14F-4D97-AF65-F5344CB8AC3E}">
        <p14:creationId xmlns:p14="http://schemas.microsoft.com/office/powerpoint/2010/main" val="2450469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righ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GWNdxSeqkWcOTeQ22_k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themeOverride>
</file>

<file path=docProps/app.xml><?xml version="1.0" encoding="utf-8"?>
<Properties xmlns="http://schemas.openxmlformats.org/officeDocument/2006/extended-properties" xmlns:vt="http://schemas.openxmlformats.org/officeDocument/2006/docPropsVTypes">
  <TotalTime>930</TotalTime>
  <Words>1385</Words>
  <Application>Microsoft Office PowerPoint</Application>
  <PresentationFormat>全屏显示(4:3)</PresentationFormat>
  <Paragraphs>261</Paragraphs>
  <Slides>27</Slides>
  <Notes>14</Notes>
  <HiddenSlides>0</HiddenSlides>
  <MMClips>0</MMClips>
  <ScaleCrop>false</ScaleCrop>
  <HeadingPairs>
    <vt:vector size="6" baseType="variant">
      <vt:variant>
        <vt:lpstr>已用的字体</vt:lpstr>
      </vt:variant>
      <vt:variant>
        <vt:i4>9</vt:i4>
      </vt:variant>
      <vt:variant>
        <vt:lpstr>主题</vt:lpstr>
      </vt:variant>
      <vt:variant>
        <vt:i4>13</vt:i4>
      </vt:variant>
      <vt:variant>
        <vt:lpstr>幻灯片标题</vt:lpstr>
      </vt:variant>
      <vt:variant>
        <vt:i4>27</vt:i4>
      </vt:variant>
    </vt:vector>
  </HeadingPairs>
  <TitlesOfParts>
    <vt:vector size="49" baseType="lpstr">
      <vt:lpstr>Algerian</vt:lpstr>
      <vt:lpstr>Arial</vt:lpstr>
      <vt:lpstr>Calibri</vt:lpstr>
      <vt:lpstr>Consolas</vt:lpstr>
      <vt:lpstr>Segoe</vt:lpstr>
      <vt:lpstr>Segoe  </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Metro_Template_Light_16x9</vt:lpstr>
      <vt:lpstr>Metro Template Colored Titles Segoe UI 16x9</vt:lpstr>
      <vt:lpstr>Running HPC Server in Windows Azure</vt:lpstr>
      <vt:lpstr>Running HPC Server in Windows Azure</vt:lpstr>
      <vt:lpstr>Agenda</vt:lpstr>
      <vt:lpstr>Microsoft HPC Scenarios</vt:lpstr>
      <vt:lpstr>HPC Components (On Premises View)</vt:lpstr>
      <vt:lpstr>Examples of Azure HPC Workloads </vt:lpstr>
      <vt:lpstr>Embarrassingly Parallel Apps An illustration</vt:lpstr>
      <vt:lpstr>Tightly Coupled App (MPI) An illustration</vt:lpstr>
      <vt:lpstr>IO Intensive Applications An illustration</vt:lpstr>
      <vt:lpstr>PowerPoint 演示文稿</vt:lpstr>
      <vt:lpstr>Cluster Setup Steps</vt:lpstr>
      <vt:lpstr>Setup steps </vt:lpstr>
      <vt:lpstr>Deploying code to Cluster Steps</vt:lpstr>
      <vt:lpstr>Creating a package</vt:lpstr>
      <vt:lpstr>Uploading to blob storage</vt:lpstr>
      <vt:lpstr>Distributing and syncing package updates</vt:lpstr>
      <vt:lpstr>Send commands to cluster</vt:lpstr>
      <vt:lpstr>MATLAB demo</vt:lpstr>
      <vt:lpstr>Minimum of Rosenbrock Banana Function</vt:lpstr>
      <vt:lpstr>Function visualization</vt:lpstr>
      <vt:lpstr>Demo steps</vt:lpstr>
      <vt:lpstr>R-Python demo</vt:lpstr>
      <vt:lpstr>Find out the percentage of the 100 most popular names in the US which are given to newborns</vt:lpstr>
      <vt:lpstr>Plot visualization</vt:lpstr>
      <vt:lpstr>Demo steps</vt:lpstr>
      <vt:lpstr>Using HPC in the Cloud</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Junsheng Hao</cp:lastModifiedBy>
  <cp:revision>64</cp:revision>
  <dcterms:created xsi:type="dcterms:W3CDTF">2013-08-21T10:51:45Z</dcterms:created>
  <dcterms:modified xsi:type="dcterms:W3CDTF">2014-03-16T15:39:02Z</dcterms:modified>
</cp:coreProperties>
</file>